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2"/>
  </p:notesMasterIdLst>
  <p:handoutMasterIdLst>
    <p:handoutMasterId r:id="rId23"/>
  </p:handoutMasterIdLst>
  <p:sldIdLst>
    <p:sldId id="256" r:id="rId2"/>
    <p:sldId id="289" r:id="rId3"/>
    <p:sldId id="291" r:id="rId4"/>
    <p:sldId id="303" r:id="rId5"/>
    <p:sldId id="305" r:id="rId6"/>
    <p:sldId id="306" r:id="rId7"/>
    <p:sldId id="308" r:id="rId8"/>
    <p:sldId id="307" r:id="rId9"/>
    <p:sldId id="309" r:id="rId10"/>
    <p:sldId id="310" r:id="rId11"/>
    <p:sldId id="282" r:id="rId12"/>
    <p:sldId id="302" r:id="rId13"/>
    <p:sldId id="290" r:id="rId14"/>
    <p:sldId id="276" r:id="rId15"/>
    <p:sldId id="277" r:id="rId16"/>
    <p:sldId id="275" r:id="rId17"/>
    <p:sldId id="281" r:id="rId18"/>
    <p:sldId id="280" r:id="rId19"/>
    <p:sldId id="274" r:id="rId20"/>
    <p:sldId id="283"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t-BR" smtClean="0"/>
              <a:t>Uepg</a:t>
            </a:r>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A11A2A-D761-477F-9A61-91D68534FF53}" type="datetimeFigureOut">
              <a:rPr lang="pt-BR" smtClean="0"/>
              <a:t>05/10/2017</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8C236C-FAAE-4984-B147-DA295377E55B}" type="slidenum">
              <a:rPr lang="pt-BR" smtClean="0"/>
              <a:t>‹#›</a:t>
            </a:fld>
            <a:endParaRPr lang="pt-BR"/>
          </a:p>
        </p:txBody>
      </p:sp>
    </p:spTree>
    <p:extLst>
      <p:ext uri="{BB962C8B-B14F-4D97-AF65-F5344CB8AC3E}">
        <p14:creationId xmlns:p14="http://schemas.microsoft.com/office/powerpoint/2010/main" val="16626264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t-BR" smtClean="0"/>
              <a:t>Uepg</a:t>
            </a: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BC8B2-B293-49A4-A74C-7F376CF1A59D}" type="datetimeFigureOut">
              <a:rPr lang="pt-BR" smtClean="0"/>
              <a:t>05/10/2017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D66EB-AC40-477C-B6EB-E13773582EEB}" type="slidenum">
              <a:rPr lang="pt-BR" smtClean="0"/>
              <a:t>‹#›</a:t>
            </a:fld>
            <a:endParaRPr lang="pt-BR"/>
          </a:p>
        </p:txBody>
      </p:sp>
    </p:spTree>
    <p:extLst>
      <p:ext uri="{BB962C8B-B14F-4D97-AF65-F5344CB8AC3E}">
        <p14:creationId xmlns:p14="http://schemas.microsoft.com/office/powerpoint/2010/main" val="3045326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1</a:t>
            </a:fld>
            <a:endParaRPr lang="pt-BR"/>
          </a:p>
        </p:txBody>
      </p:sp>
    </p:spTree>
    <p:extLst>
      <p:ext uri="{BB962C8B-B14F-4D97-AF65-F5344CB8AC3E}">
        <p14:creationId xmlns:p14="http://schemas.microsoft.com/office/powerpoint/2010/main" val="782423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10</a:t>
            </a:fld>
            <a:endParaRPr lang="pt-BR"/>
          </a:p>
        </p:txBody>
      </p:sp>
    </p:spTree>
    <p:extLst>
      <p:ext uri="{BB962C8B-B14F-4D97-AF65-F5344CB8AC3E}">
        <p14:creationId xmlns:p14="http://schemas.microsoft.com/office/powerpoint/2010/main" val="856739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11</a:t>
            </a:fld>
            <a:endParaRPr lang="pt-BR"/>
          </a:p>
        </p:txBody>
      </p:sp>
    </p:spTree>
    <p:extLst>
      <p:ext uri="{BB962C8B-B14F-4D97-AF65-F5344CB8AC3E}">
        <p14:creationId xmlns:p14="http://schemas.microsoft.com/office/powerpoint/2010/main" val="2835180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12</a:t>
            </a:fld>
            <a:endParaRPr lang="pt-BR"/>
          </a:p>
        </p:txBody>
      </p:sp>
    </p:spTree>
    <p:extLst>
      <p:ext uri="{BB962C8B-B14F-4D97-AF65-F5344CB8AC3E}">
        <p14:creationId xmlns:p14="http://schemas.microsoft.com/office/powerpoint/2010/main" val="2835180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13</a:t>
            </a:fld>
            <a:endParaRPr lang="pt-BR"/>
          </a:p>
        </p:txBody>
      </p:sp>
    </p:spTree>
    <p:extLst>
      <p:ext uri="{BB962C8B-B14F-4D97-AF65-F5344CB8AC3E}">
        <p14:creationId xmlns:p14="http://schemas.microsoft.com/office/powerpoint/2010/main" val="2835180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14</a:t>
            </a:fld>
            <a:endParaRPr lang="pt-BR"/>
          </a:p>
        </p:txBody>
      </p:sp>
    </p:spTree>
    <p:extLst>
      <p:ext uri="{BB962C8B-B14F-4D97-AF65-F5344CB8AC3E}">
        <p14:creationId xmlns:p14="http://schemas.microsoft.com/office/powerpoint/2010/main" val="283518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15</a:t>
            </a:fld>
            <a:endParaRPr lang="pt-BR"/>
          </a:p>
        </p:txBody>
      </p:sp>
    </p:spTree>
    <p:extLst>
      <p:ext uri="{BB962C8B-B14F-4D97-AF65-F5344CB8AC3E}">
        <p14:creationId xmlns:p14="http://schemas.microsoft.com/office/powerpoint/2010/main" val="2835180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16</a:t>
            </a:fld>
            <a:endParaRPr lang="pt-BR"/>
          </a:p>
        </p:txBody>
      </p:sp>
    </p:spTree>
    <p:extLst>
      <p:ext uri="{BB962C8B-B14F-4D97-AF65-F5344CB8AC3E}">
        <p14:creationId xmlns:p14="http://schemas.microsoft.com/office/powerpoint/2010/main" val="2835180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17</a:t>
            </a:fld>
            <a:endParaRPr lang="pt-BR"/>
          </a:p>
        </p:txBody>
      </p:sp>
    </p:spTree>
    <p:extLst>
      <p:ext uri="{BB962C8B-B14F-4D97-AF65-F5344CB8AC3E}">
        <p14:creationId xmlns:p14="http://schemas.microsoft.com/office/powerpoint/2010/main" val="2835180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18</a:t>
            </a:fld>
            <a:endParaRPr lang="pt-BR"/>
          </a:p>
        </p:txBody>
      </p:sp>
    </p:spTree>
    <p:extLst>
      <p:ext uri="{BB962C8B-B14F-4D97-AF65-F5344CB8AC3E}">
        <p14:creationId xmlns:p14="http://schemas.microsoft.com/office/powerpoint/2010/main" val="2835180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19</a:t>
            </a:fld>
            <a:endParaRPr lang="pt-BR"/>
          </a:p>
        </p:txBody>
      </p:sp>
    </p:spTree>
    <p:extLst>
      <p:ext uri="{BB962C8B-B14F-4D97-AF65-F5344CB8AC3E}">
        <p14:creationId xmlns:p14="http://schemas.microsoft.com/office/powerpoint/2010/main" val="283518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2</a:t>
            </a:fld>
            <a:endParaRPr lang="pt-BR"/>
          </a:p>
        </p:txBody>
      </p:sp>
    </p:spTree>
    <p:extLst>
      <p:ext uri="{BB962C8B-B14F-4D97-AF65-F5344CB8AC3E}">
        <p14:creationId xmlns:p14="http://schemas.microsoft.com/office/powerpoint/2010/main" val="2835180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20</a:t>
            </a:fld>
            <a:endParaRPr lang="pt-BR"/>
          </a:p>
        </p:txBody>
      </p:sp>
    </p:spTree>
    <p:extLst>
      <p:ext uri="{BB962C8B-B14F-4D97-AF65-F5344CB8AC3E}">
        <p14:creationId xmlns:p14="http://schemas.microsoft.com/office/powerpoint/2010/main" val="2835180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3</a:t>
            </a:fld>
            <a:endParaRPr lang="pt-BR"/>
          </a:p>
        </p:txBody>
      </p:sp>
    </p:spTree>
    <p:extLst>
      <p:ext uri="{BB962C8B-B14F-4D97-AF65-F5344CB8AC3E}">
        <p14:creationId xmlns:p14="http://schemas.microsoft.com/office/powerpoint/2010/main" val="283518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4</a:t>
            </a:fld>
            <a:endParaRPr lang="pt-BR"/>
          </a:p>
        </p:txBody>
      </p:sp>
    </p:spTree>
    <p:extLst>
      <p:ext uri="{BB962C8B-B14F-4D97-AF65-F5344CB8AC3E}">
        <p14:creationId xmlns:p14="http://schemas.microsoft.com/office/powerpoint/2010/main" val="609170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5</a:t>
            </a:fld>
            <a:endParaRPr lang="pt-BR"/>
          </a:p>
        </p:txBody>
      </p:sp>
    </p:spTree>
    <p:extLst>
      <p:ext uri="{BB962C8B-B14F-4D97-AF65-F5344CB8AC3E}">
        <p14:creationId xmlns:p14="http://schemas.microsoft.com/office/powerpoint/2010/main" val="4058323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6</a:t>
            </a:fld>
            <a:endParaRPr lang="pt-BR"/>
          </a:p>
        </p:txBody>
      </p:sp>
    </p:spTree>
    <p:extLst>
      <p:ext uri="{BB962C8B-B14F-4D97-AF65-F5344CB8AC3E}">
        <p14:creationId xmlns:p14="http://schemas.microsoft.com/office/powerpoint/2010/main" val="901080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7</a:t>
            </a:fld>
            <a:endParaRPr lang="pt-BR"/>
          </a:p>
        </p:txBody>
      </p:sp>
    </p:spTree>
    <p:extLst>
      <p:ext uri="{BB962C8B-B14F-4D97-AF65-F5344CB8AC3E}">
        <p14:creationId xmlns:p14="http://schemas.microsoft.com/office/powerpoint/2010/main" val="3138603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8</a:t>
            </a:fld>
            <a:endParaRPr lang="pt-BR"/>
          </a:p>
        </p:txBody>
      </p:sp>
    </p:spTree>
    <p:extLst>
      <p:ext uri="{BB962C8B-B14F-4D97-AF65-F5344CB8AC3E}">
        <p14:creationId xmlns:p14="http://schemas.microsoft.com/office/powerpoint/2010/main" val="2897753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1"/>
          </p:nvPr>
        </p:nvSpPr>
        <p:spPr/>
        <p:txBody>
          <a:bodyPr/>
          <a:lstStyle/>
          <a:p>
            <a:fld id="{5A6D66EB-AC40-477C-B6EB-E13773582EEB}" type="slidenum">
              <a:rPr lang="pt-BR" smtClean="0"/>
              <a:t>9</a:t>
            </a:fld>
            <a:endParaRPr lang="pt-BR"/>
          </a:p>
        </p:txBody>
      </p:sp>
    </p:spTree>
    <p:extLst>
      <p:ext uri="{BB962C8B-B14F-4D97-AF65-F5344CB8AC3E}">
        <p14:creationId xmlns:p14="http://schemas.microsoft.com/office/powerpoint/2010/main" val="1016092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bwMode="auto">
          <a:xfrm rot="5400000">
            <a:off x="7764621" y="1174097"/>
            <a:ext cx="2286000" cy="381000"/>
          </a:xfrm>
        </p:spPr>
        <p:txBody>
          <a:bodyPr/>
          <a:lstStyle/>
          <a:p>
            <a:fld id="{2617E50A-5499-4A27-BDC7-60344FEA8D3A}" type="datetime1">
              <a:rPr lang="pt-BR" smtClean="0"/>
              <a:t>05/10/2017</a:t>
            </a:fld>
            <a:endParaRPr lang="pt-BR"/>
          </a:p>
        </p:txBody>
      </p:sp>
      <p:sp>
        <p:nvSpPr>
          <p:cNvPr id="17" name="Espaço Reservado para Rodapé 16"/>
          <p:cNvSpPr>
            <a:spLocks noGrp="1"/>
          </p:cNvSpPr>
          <p:nvPr>
            <p:ph type="ftr" sz="quarter" idx="11"/>
          </p:nvPr>
        </p:nvSpPr>
        <p:spPr bwMode="auto">
          <a:xfrm rot="5400000">
            <a:off x="7077269" y="4181669"/>
            <a:ext cx="3657600" cy="384048"/>
          </a:xfrm>
        </p:spPr>
        <p:txBody>
          <a:bodyPr/>
          <a:lstStyle/>
          <a:p>
            <a:endParaRPr lang="pt-BR"/>
          </a:p>
        </p:txBody>
      </p:sp>
      <p:sp>
        <p:nvSpPr>
          <p:cNvPr id="10" name="Re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ector reto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ector reto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ector reto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ço Reservado para Número de Slide 28"/>
          <p:cNvSpPr>
            <a:spLocks noGrp="1"/>
          </p:cNvSpPr>
          <p:nvPr>
            <p:ph type="sldNum" sz="quarter" idx="12"/>
          </p:nvPr>
        </p:nvSpPr>
        <p:spPr bwMode="auto">
          <a:xfrm>
            <a:off x="1325544" y="4928702"/>
            <a:ext cx="609600" cy="517524"/>
          </a:xfrm>
        </p:spPr>
        <p:txBody>
          <a:bodyPr/>
          <a:lstStyle/>
          <a:p>
            <a:fld id="{61460FCE-677A-4F89-A3EF-2F0DB3BA09AA}" type="slidenum">
              <a:rPr lang="pt-BR" smtClean="0"/>
              <a:t>‹#›</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A43AE56-AAE3-4438-80DF-6E4B5D8B6FFB}" type="datetime1">
              <a:rPr lang="pt-BR" smtClean="0"/>
              <a:t>05/10/2017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1460FCE-677A-4F89-A3EF-2F0DB3BA09AA}" type="slidenum">
              <a:rPr lang="pt-BR" smtClean="0"/>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B9EBFE9-F653-46A7-A0CB-C64A255D81D2}" type="datetime1">
              <a:rPr lang="pt-BR" smtClean="0"/>
              <a:t>05/10/2017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1460FCE-677A-4F89-A3EF-2F0DB3BA09AA}" type="slidenum">
              <a:rPr lang="pt-BR" smtClean="0"/>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8" name="Espaço Reservado para Conteúdo 7"/>
          <p:cNvSpPr>
            <a:spLocks noGrp="1"/>
          </p:cNvSpPr>
          <p:nvPr>
            <p:ph sz="quarter" idx="1"/>
          </p:nvPr>
        </p:nvSpPr>
        <p:spPr>
          <a:xfrm>
            <a:off x="457200" y="1600200"/>
            <a:ext cx="7467600" cy="487375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4"/>
          </p:nvPr>
        </p:nvSpPr>
        <p:spPr/>
        <p:txBody>
          <a:bodyPr rtlCol="0"/>
          <a:lstStyle/>
          <a:p>
            <a:fld id="{8DDA8793-8718-4203-9FE2-49ABC8AFD9B0}" type="datetime1">
              <a:rPr lang="pt-BR" smtClean="0"/>
              <a:t>05/10/2017</a:t>
            </a:fld>
            <a:endParaRPr lang="pt-BR"/>
          </a:p>
        </p:txBody>
      </p:sp>
      <p:sp>
        <p:nvSpPr>
          <p:cNvPr id="9" name="Espaço Reservado para Número de Slide 8"/>
          <p:cNvSpPr>
            <a:spLocks noGrp="1"/>
          </p:cNvSpPr>
          <p:nvPr>
            <p:ph type="sldNum" sz="quarter" idx="15"/>
          </p:nvPr>
        </p:nvSpPr>
        <p:spPr/>
        <p:txBody>
          <a:bodyPr rtlCol="0"/>
          <a:lstStyle/>
          <a:p>
            <a:fld id="{61460FCE-677A-4F89-A3EF-2F0DB3BA09AA}" type="slidenum">
              <a:rPr lang="pt-BR" smtClean="0"/>
              <a:t>‹#›</a:t>
            </a:fld>
            <a:endParaRPr lang="pt-BR"/>
          </a:p>
        </p:txBody>
      </p:sp>
      <p:sp>
        <p:nvSpPr>
          <p:cNvPr id="10" name="Espaço Reservado para Rodapé 9"/>
          <p:cNvSpPr>
            <a:spLocks noGrp="1"/>
          </p:cNvSpPr>
          <p:nvPr>
            <p:ph type="ftr" sz="quarter" idx="16"/>
          </p:nvPr>
        </p:nvSpPr>
        <p:spPr/>
        <p:txBody>
          <a:bodyPr rtlCol="0"/>
          <a:lstStyle/>
          <a:p>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bwMode="auto">
          <a:xfrm rot="5400000">
            <a:off x="7763256" y="1170432"/>
            <a:ext cx="2286000" cy="381000"/>
          </a:xfrm>
        </p:spPr>
        <p:txBody>
          <a:bodyPr/>
          <a:lstStyle/>
          <a:p>
            <a:fld id="{64471878-0256-4857-8A7F-D9633A7B9E21}" type="datetime1">
              <a:rPr lang="pt-BR" smtClean="0"/>
              <a:t>05/10/2017</a:t>
            </a:fld>
            <a:endParaRPr lang="pt-BR"/>
          </a:p>
        </p:txBody>
      </p:sp>
      <p:sp>
        <p:nvSpPr>
          <p:cNvPr id="5" name="Espaço Reservado para Rodapé 4"/>
          <p:cNvSpPr>
            <a:spLocks noGrp="1"/>
          </p:cNvSpPr>
          <p:nvPr>
            <p:ph type="ftr" sz="quarter" idx="11"/>
          </p:nvPr>
        </p:nvSpPr>
        <p:spPr bwMode="auto">
          <a:xfrm rot="5400000">
            <a:off x="7077456" y="4178808"/>
            <a:ext cx="3657600" cy="384048"/>
          </a:xfrm>
        </p:spPr>
        <p:txBody>
          <a:bodyPr/>
          <a:lstStyle/>
          <a:p>
            <a:endParaRPr lang="pt-BR"/>
          </a:p>
        </p:txBody>
      </p:sp>
      <p:sp>
        <p:nvSpPr>
          <p:cNvPr id="9" name="Re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ctor reto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ector reto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ctor reto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Número de Slide 5"/>
          <p:cNvSpPr>
            <a:spLocks noGrp="1"/>
          </p:cNvSpPr>
          <p:nvPr>
            <p:ph type="sldNum" sz="quarter" idx="12"/>
          </p:nvPr>
        </p:nvSpPr>
        <p:spPr bwMode="auto">
          <a:xfrm>
            <a:off x="1340616" y="4928702"/>
            <a:ext cx="609600" cy="517524"/>
          </a:xfrm>
        </p:spPr>
        <p:txBody>
          <a:bodyPr/>
          <a:lstStyle/>
          <a:p>
            <a:fld id="{61460FCE-677A-4F89-A3EF-2F0DB3BA09AA}" type="slidenum">
              <a:rPr lang="pt-BR" smtClean="0"/>
              <a:t>‹#›</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49E72B9A-BC4A-4363-8C87-58B2B76B01E8}" type="datetime1">
              <a:rPr lang="pt-BR" smtClean="0"/>
              <a:t>05/10/2017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1460FCE-677A-4F89-A3EF-2F0DB3BA09AA}" type="slidenum">
              <a:rPr lang="pt-BR" smtClean="0"/>
              <a:t>‹#›</a:t>
            </a:fld>
            <a:endParaRPr lang="pt-BR"/>
          </a:p>
        </p:txBody>
      </p:sp>
      <p:sp>
        <p:nvSpPr>
          <p:cNvPr id="9" name="Espaço Reservado para Conteúdo 8"/>
          <p:cNvSpPr>
            <a:spLocks noGrp="1"/>
          </p:cNvSpPr>
          <p:nvPr>
            <p:ph sz="quarter" idx="1"/>
          </p:nvPr>
        </p:nvSpPr>
        <p:spPr>
          <a:xfrm>
            <a:off x="457200" y="1600200"/>
            <a:ext cx="3657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270248" y="1600200"/>
            <a:ext cx="3657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p:txBody>
          <a:bodyPr/>
          <a:lstStyle/>
          <a:p>
            <a:fld id="{92087783-7C8E-498C-95DB-FB6B2749611A}" type="datetime1">
              <a:rPr lang="pt-BR" smtClean="0"/>
              <a:t>05/10/2017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1460FCE-677A-4F89-A3EF-2F0DB3BA09AA}" type="slidenum">
              <a:rPr lang="pt-BR" smtClean="0"/>
              <a:t>‹#›</a:t>
            </a:fld>
            <a:endParaRPr lang="pt-BR"/>
          </a:p>
        </p:txBody>
      </p:sp>
      <p:sp>
        <p:nvSpPr>
          <p:cNvPr id="11" name="Espaço Reservado para Conteúdo 10"/>
          <p:cNvSpPr>
            <a:spLocks noGrp="1"/>
          </p:cNvSpPr>
          <p:nvPr>
            <p:ph sz="quarter" idx="2"/>
          </p:nvPr>
        </p:nvSpPr>
        <p:spPr>
          <a:xfrm>
            <a:off x="457200" y="2362200"/>
            <a:ext cx="3657600" cy="3886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371975" y="2362200"/>
            <a:ext cx="3657600" cy="3886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
        <p:nvSpPr>
          <p:cNvPr id="14" name="Espaço Reservado para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6" name="Espaço Reservado para Data 5"/>
          <p:cNvSpPr>
            <a:spLocks noGrp="1"/>
          </p:cNvSpPr>
          <p:nvPr>
            <p:ph type="dt" sz="half" idx="10"/>
          </p:nvPr>
        </p:nvSpPr>
        <p:spPr/>
        <p:txBody>
          <a:bodyPr rtlCol="0"/>
          <a:lstStyle/>
          <a:p>
            <a:fld id="{D2163F67-D57E-419C-BDB3-9E8C09E625D1}" type="datetime1">
              <a:rPr lang="pt-BR" smtClean="0"/>
              <a:t>05/10/2017</a:t>
            </a:fld>
            <a:endParaRPr lang="pt-BR"/>
          </a:p>
        </p:txBody>
      </p:sp>
      <p:sp>
        <p:nvSpPr>
          <p:cNvPr id="7" name="Espaço Reservado para Número de Slide 6"/>
          <p:cNvSpPr>
            <a:spLocks noGrp="1"/>
          </p:cNvSpPr>
          <p:nvPr>
            <p:ph type="sldNum" sz="quarter" idx="11"/>
          </p:nvPr>
        </p:nvSpPr>
        <p:spPr/>
        <p:txBody>
          <a:bodyPr rtlCol="0"/>
          <a:lstStyle/>
          <a:p>
            <a:fld id="{61460FCE-677A-4F89-A3EF-2F0DB3BA09AA}" type="slidenum">
              <a:rPr lang="pt-BR" smtClean="0"/>
              <a:t>‹#›</a:t>
            </a:fld>
            <a:endParaRPr lang="pt-BR"/>
          </a:p>
        </p:txBody>
      </p:sp>
      <p:sp>
        <p:nvSpPr>
          <p:cNvPr id="8" name="Espaço Reservado para Rodapé 7"/>
          <p:cNvSpPr>
            <a:spLocks noGrp="1"/>
          </p:cNvSpPr>
          <p:nvPr>
            <p:ph type="ftr" sz="quarter" idx="12"/>
          </p:nvPr>
        </p:nvSpPr>
        <p:spPr/>
        <p:txBody>
          <a:bodyPr rtlCol="0"/>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259ED97-61CF-4B36-A6A5-5ED73355086D}" type="datetime1">
              <a:rPr lang="pt-BR" smtClean="0"/>
              <a:t>05/10/2017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1460FCE-677A-4F89-A3EF-2F0DB3BA09AA}" type="slidenum">
              <a:rPr lang="pt-BR" smtClean="0"/>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Conector reto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reto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ço Reservado para Conteúdo 17"/>
          <p:cNvSpPr>
            <a:spLocks noGrp="1"/>
          </p:cNvSpPr>
          <p:nvPr>
            <p:ph sz="quarter" idx="1"/>
          </p:nvPr>
        </p:nvSpPr>
        <p:spPr>
          <a:xfrm>
            <a:off x="304800" y="274320"/>
            <a:ext cx="5638800" cy="6327648"/>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4"/>
          </p:nvPr>
        </p:nvSpPr>
        <p:spPr/>
        <p:txBody>
          <a:bodyPr rtlCol="0"/>
          <a:lstStyle/>
          <a:p>
            <a:fld id="{38A0C89D-9607-4FC6-A3EA-5D1C299D57F4}" type="datetime1">
              <a:rPr lang="pt-BR" smtClean="0"/>
              <a:t>05/10/2017</a:t>
            </a:fld>
            <a:endParaRPr lang="pt-BR"/>
          </a:p>
        </p:txBody>
      </p:sp>
      <p:sp>
        <p:nvSpPr>
          <p:cNvPr id="22" name="Espaço Reservado para Número de Slide 21"/>
          <p:cNvSpPr>
            <a:spLocks noGrp="1"/>
          </p:cNvSpPr>
          <p:nvPr>
            <p:ph type="sldNum" sz="quarter" idx="15"/>
          </p:nvPr>
        </p:nvSpPr>
        <p:spPr/>
        <p:txBody>
          <a:bodyPr rtlCol="0"/>
          <a:lstStyle/>
          <a:p>
            <a:fld id="{61460FCE-677A-4F89-A3EF-2F0DB3BA09AA}" type="slidenum">
              <a:rPr lang="pt-BR" smtClean="0"/>
              <a:t>‹#›</a:t>
            </a:fld>
            <a:endParaRPr lang="pt-BR"/>
          </a:p>
        </p:txBody>
      </p:sp>
      <p:sp>
        <p:nvSpPr>
          <p:cNvPr id="23" name="Espaço Reservado para Rodapé 22"/>
          <p:cNvSpPr>
            <a:spLocks noGrp="1"/>
          </p:cNvSpPr>
          <p:nvPr>
            <p:ph type="ftr" sz="quarter" idx="16"/>
          </p:nvPr>
        </p:nvSpPr>
        <p:spPr/>
        <p:txBody>
          <a:bodyPr rtlCol="0"/>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ctor reto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10" name="Conector reto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ector reto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ector reto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reto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ço Reservado para Data 16"/>
          <p:cNvSpPr>
            <a:spLocks noGrp="1"/>
          </p:cNvSpPr>
          <p:nvPr>
            <p:ph type="dt" sz="half" idx="10"/>
          </p:nvPr>
        </p:nvSpPr>
        <p:spPr/>
        <p:txBody>
          <a:bodyPr rtlCol="0"/>
          <a:lstStyle/>
          <a:p>
            <a:fld id="{9608B16E-EB71-4824-B50E-E6045EA0770E}" type="datetime1">
              <a:rPr lang="pt-BR" smtClean="0"/>
              <a:t>05/10/2017</a:t>
            </a:fld>
            <a:endParaRPr lang="pt-BR"/>
          </a:p>
        </p:txBody>
      </p:sp>
      <p:sp>
        <p:nvSpPr>
          <p:cNvPr id="18" name="Espaço Reservado para Número de Slide 17"/>
          <p:cNvSpPr>
            <a:spLocks noGrp="1"/>
          </p:cNvSpPr>
          <p:nvPr>
            <p:ph type="sldNum" sz="quarter" idx="11"/>
          </p:nvPr>
        </p:nvSpPr>
        <p:spPr/>
        <p:txBody>
          <a:bodyPr rtlCol="0"/>
          <a:lstStyle/>
          <a:p>
            <a:fld id="{61460FCE-677A-4F89-A3EF-2F0DB3BA09AA}" type="slidenum">
              <a:rPr lang="pt-BR" smtClean="0"/>
              <a:t>‹#›</a:t>
            </a:fld>
            <a:endParaRPr lang="pt-BR"/>
          </a:p>
        </p:txBody>
      </p:sp>
      <p:sp>
        <p:nvSpPr>
          <p:cNvPr id="21" name="Espaço Reservado para Rodapé 20"/>
          <p:cNvSpPr>
            <a:spLocks noGrp="1"/>
          </p:cNvSpPr>
          <p:nvPr>
            <p:ph type="ftr" sz="quarter" idx="12"/>
          </p:nvPr>
        </p:nvSpPr>
        <p:spPr/>
        <p:txBody>
          <a:bodyPr rtlCol="0"/>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reto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ço Reservado para Título 21"/>
          <p:cNvSpPr>
            <a:spLocks noGrp="1"/>
          </p:cNvSpPr>
          <p:nvPr>
            <p:ph type="title"/>
          </p:nvPr>
        </p:nvSpPr>
        <p:spPr>
          <a:xfrm>
            <a:off x="457200" y="274638"/>
            <a:ext cx="7467600" cy="1143000"/>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2C98BFA-466A-463B-988F-2DE738523527}" type="datetime1">
              <a:rPr lang="pt-BR" smtClean="0"/>
              <a:t>05/10/2017</a:t>
            </a:fld>
            <a:endParaRPr lang="pt-BR"/>
          </a:p>
        </p:txBody>
      </p:sp>
      <p:sp>
        <p:nvSpPr>
          <p:cNvPr id="3" name="Espaço Reservado para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t-BR"/>
          </a:p>
        </p:txBody>
      </p:sp>
      <p:sp>
        <p:nvSpPr>
          <p:cNvPr id="7" name="Conector reto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ector reto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1460FCE-677A-4F89-A3EF-2F0DB3BA09AA}" type="slidenum">
              <a:rPr lang="pt-BR" smtClean="0"/>
              <a:t>‹#›</a:t>
            </a:fld>
            <a:endParaRPr lang="pt-B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hyperlink" Target="http://coil.suny.edu/sites/default/files/coil_institute_cs_18.pdf" TargetMode="External"/><Relationship Id="rId13" Type="http://schemas.openxmlformats.org/officeDocument/2006/relationships/hyperlink" Target="http://coil.suny.edu/sites/default/files/hersha_guerra_coil_2013.pdf" TargetMode="External"/><Relationship Id="rId18" Type="http://schemas.openxmlformats.org/officeDocument/2006/relationships/hyperlink" Target="http://coil.suny.edu/sites/default/files/coil_institute_cs_25.pdf" TargetMode="External"/><Relationship Id="rId3" Type="http://schemas.openxmlformats.org/officeDocument/2006/relationships/image" Target="../media/image5.jpg"/><Relationship Id="rId7" Type="http://schemas.openxmlformats.org/officeDocument/2006/relationships/hyperlink" Target="http://coil.suny.edu/sites/default/files/lesavoy.pdf" TargetMode="External"/><Relationship Id="rId12" Type="http://schemas.openxmlformats.org/officeDocument/2006/relationships/hyperlink" Target="http://vimeo.com/68162875" TargetMode="External"/><Relationship Id="rId17" Type="http://schemas.openxmlformats.org/officeDocument/2006/relationships/hyperlink" Target="http://coil.suny.edu/sites/default/files/boynton_franke_coil_handout.pdf" TargetMode="External"/><Relationship Id="rId2" Type="http://schemas.openxmlformats.org/officeDocument/2006/relationships/notesSlide" Target="../notesSlides/notesSlide18.xml"/><Relationship Id="rId16" Type="http://schemas.openxmlformats.org/officeDocument/2006/relationships/hyperlink" Target="https://vimeo.com/65415788" TargetMode="External"/><Relationship Id="rId1" Type="http://schemas.openxmlformats.org/officeDocument/2006/relationships/slideLayout" Target="../slideLayouts/slideLayout1.xml"/><Relationship Id="rId6" Type="http://schemas.openxmlformats.org/officeDocument/2006/relationships/hyperlink" Target="https://vimeo.com/69970717" TargetMode="External"/><Relationship Id="rId11" Type="http://schemas.openxmlformats.org/officeDocument/2006/relationships/hyperlink" Target="http://coil.suny.edu/sites/default/files/coil_institute_cs_04.pdf" TargetMode="External"/><Relationship Id="rId5" Type="http://schemas.openxmlformats.org/officeDocument/2006/relationships/hyperlink" Target="http://coil.suny.edu/sites/default/files/coil_institute_cs_19.pdf" TargetMode="External"/><Relationship Id="rId15" Type="http://schemas.openxmlformats.org/officeDocument/2006/relationships/hyperlink" Target="http://coil.suny.edu/sites/default/files/coil_institute_cs_4.pdf" TargetMode="External"/><Relationship Id="rId10" Type="http://schemas.openxmlformats.org/officeDocument/2006/relationships/hyperlink" Target="http://coil.suny.edu/sites/default/files/tiered_thurs_11am_buonanno.pdf" TargetMode="External"/><Relationship Id="rId19" Type="http://schemas.openxmlformats.org/officeDocument/2006/relationships/hyperlink" Target="http://coil.suny.edu/page/social-control" TargetMode="External"/><Relationship Id="rId4" Type="http://schemas.openxmlformats.org/officeDocument/2006/relationships/image" Target="../media/image3.png"/><Relationship Id="rId9" Type="http://schemas.openxmlformats.org/officeDocument/2006/relationships/hyperlink" Target="https://vimeo.com/69970719" TargetMode="External"/><Relationship Id="rId14" Type="http://schemas.openxmlformats.org/officeDocument/2006/relationships/hyperlink" Target="http://coil.suny.edu/sites/default/files/coil_institute_cs_03.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jp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ERI_Banner.jpg"/>
          <p:cNvPicPr>
            <a:picLocks noChangeAspect="1"/>
          </p:cNvPicPr>
          <p:nvPr/>
        </p:nvPicPr>
        <p:blipFill>
          <a:blip r:embed="rId3" cstate="print"/>
          <a:stretch>
            <a:fillRect/>
          </a:stretch>
        </p:blipFill>
        <p:spPr>
          <a:xfrm>
            <a:off x="1242784" y="3312793"/>
            <a:ext cx="6660232" cy="2276447"/>
          </a:xfrm>
          <a:prstGeom prst="rect">
            <a:avLst/>
          </a:prstGeom>
        </p:spPr>
      </p:pic>
      <p:sp>
        <p:nvSpPr>
          <p:cNvPr id="8" name="CaixaDeTexto 7"/>
          <p:cNvSpPr txBox="1"/>
          <p:nvPr/>
        </p:nvSpPr>
        <p:spPr>
          <a:xfrm>
            <a:off x="578194" y="1456328"/>
            <a:ext cx="8254311" cy="1446550"/>
          </a:xfrm>
          <a:prstGeom prst="rect">
            <a:avLst/>
          </a:prstGeom>
          <a:noFill/>
        </p:spPr>
        <p:txBody>
          <a:bodyPr wrap="none" rtlCol="0">
            <a:spAutoFit/>
          </a:bodyPr>
          <a:lstStyle/>
          <a:p>
            <a:pPr algn="ctr"/>
            <a:r>
              <a:rPr lang="pt-BR" sz="2400" b="1" dirty="0" smtClean="0">
                <a:solidFill>
                  <a:srgbClr val="002060"/>
                </a:solidFill>
              </a:rPr>
              <a:t>UNIVERSIDADE ESTADUAL DE PONTA GROSSA</a:t>
            </a:r>
          </a:p>
          <a:p>
            <a:endParaRPr lang="pt-BR" sz="1000" dirty="0" smtClean="0">
              <a:solidFill>
                <a:srgbClr val="002060"/>
              </a:solidFill>
            </a:endParaRPr>
          </a:p>
          <a:p>
            <a:pPr algn="ctr"/>
            <a:r>
              <a:rPr lang="pt-BR" b="1" i="1" dirty="0" smtClean="0">
                <a:solidFill>
                  <a:srgbClr val="002060"/>
                </a:solidFill>
              </a:rPr>
              <a:t>ESCRITÓRIO DE RELAÇÕES INTERNACIONAIS</a:t>
            </a:r>
          </a:p>
          <a:p>
            <a:pPr algn="ctr"/>
            <a:endParaRPr lang="pt-BR" b="1" i="1" dirty="0">
              <a:solidFill>
                <a:srgbClr val="002060"/>
              </a:solidFill>
            </a:endParaRPr>
          </a:p>
          <a:p>
            <a:pPr algn="ctr"/>
            <a:r>
              <a:rPr lang="pt-BR" b="1" i="1" dirty="0" smtClean="0">
                <a:solidFill>
                  <a:srgbClr val="002060"/>
                </a:solidFill>
              </a:rPr>
              <a:t>ERI - UEPG</a:t>
            </a:r>
            <a:endParaRPr lang="pt-BR" b="1" i="1" dirty="0">
              <a:solidFill>
                <a:srgbClr val="002060"/>
              </a:solidFill>
            </a:endParaRPr>
          </a:p>
        </p:txBody>
      </p:sp>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49" y="28249"/>
            <a:ext cx="44751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49" y="28249"/>
            <a:ext cx="44751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Shape 3"/>
          <p:cNvSpPr txBox="1"/>
          <p:nvPr/>
        </p:nvSpPr>
        <p:spPr>
          <a:xfrm>
            <a:off x="279720" y="6521445"/>
            <a:ext cx="8530920" cy="336555"/>
          </a:xfrm>
          <a:prstGeom prst="rect">
            <a:avLst/>
          </a:prstGeom>
        </p:spPr>
        <p:txBody>
          <a:bodyPr lIns="67500" tIns="33750" rIns="67500" bIns="33750"/>
          <a:lstStyle/>
          <a:p>
            <a:pPr algn="ctr">
              <a:lnSpc>
                <a:spcPct val="100000"/>
              </a:lnSpc>
            </a:pPr>
            <a:r>
              <a:rPr lang="pt-BR" sz="1100" b="1" dirty="0">
                <a:solidFill>
                  <a:srgbClr val="44546A"/>
                </a:solidFill>
                <a:effectLst>
                  <a:outerShdw blurRad="38100" dist="38100" dir="2700000" algn="tl">
                    <a:srgbClr val="000000">
                      <a:alpha val="43137"/>
                    </a:srgbClr>
                  </a:outerShdw>
                </a:effectLst>
                <a:latin typeface="Calibri"/>
              </a:rPr>
              <a:t>Escritório para Assuntos Internacionais da Universidade Estadual de Ponta </a:t>
            </a:r>
            <a:r>
              <a:rPr lang="pt-BR" sz="1100" b="1" dirty="0" smtClean="0">
                <a:solidFill>
                  <a:srgbClr val="44546A"/>
                </a:solidFill>
                <a:effectLst>
                  <a:outerShdw blurRad="38100" dist="38100" dir="2700000" algn="tl">
                    <a:srgbClr val="000000">
                      <a:alpha val="43137"/>
                    </a:srgbClr>
                  </a:outerShdw>
                </a:effectLst>
                <a:latin typeface="Calibri"/>
              </a:rPr>
              <a:t>Grossa - ERI/UEPG </a:t>
            </a:r>
            <a:endParaRPr sz="1100" b="1" dirty="0">
              <a:effectLst>
                <a:outerShdw blurRad="38100" dist="38100" dir="2700000" algn="tl">
                  <a:srgbClr val="000000">
                    <a:alpha val="43137"/>
                  </a:srgbClr>
                </a:outerShdw>
              </a:effectLst>
            </a:endParaRPr>
          </a:p>
        </p:txBody>
      </p:sp>
      <p:sp>
        <p:nvSpPr>
          <p:cNvPr id="7" name="Rectangle 6"/>
          <p:cNvSpPr/>
          <p:nvPr/>
        </p:nvSpPr>
        <p:spPr>
          <a:xfrm>
            <a:off x="618658" y="1196752"/>
            <a:ext cx="8273822" cy="584775"/>
          </a:xfrm>
          <a:prstGeom prst="rect">
            <a:avLst/>
          </a:prstGeom>
        </p:spPr>
        <p:txBody>
          <a:bodyPr wrap="square">
            <a:spAutoFit/>
          </a:bodyPr>
          <a:lstStyle/>
          <a:p>
            <a:r>
              <a:rPr lang="pt-BR" sz="1600" b="1" dirty="0" smtClean="0"/>
              <a:t>7) </a:t>
            </a:r>
            <a:r>
              <a:rPr lang="pt-BR" sz="1600" b="1" dirty="0"/>
              <a:t>Utilizar estratégias que incluam o ensino, a educação continuada, a pesquisa, a mobilidade acadêmica e administrativa, e, principalmente, a inovação curricular.</a:t>
            </a:r>
          </a:p>
        </p:txBody>
      </p:sp>
      <p:sp>
        <p:nvSpPr>
          <p:cNvPr id="8" name="CaixaDeTexto 7"/>
          <p:cNvSpPr txBox="1"/>
          <p:nvPr/>
        </p:nvSpPr>
        <p:spPr>
          <a:xfrm>
            <a:off x="174599" y="2146173"/>
            <a:ext cx="2039341" cy="400110"/>
          </a:xfrm>
          <a:prstGeom prst="rect">
            <a:avLst/>
          </a:prstGeom>
          <a:noFill/>
        </p:spPr>
        <p:txBody>
          <a:bodyPr wrap="none" rtlCol="0">
            <a:spAutoFit/>
          </a:bodyPr>
          <a:lstStyle/>
          <a:p>
            <a:r>
              <a:rPr lang="pt-BR" sz="2000" b="1" dirty="0" smtClean="0"/>
              <a:t>COIL Courses</a:t>
            </a:r>
            <a:endParaRPr lang="pt-BR" sz="2000" b="1" dirty="0"/>
          </a:p>
        </p:txBody>
      </p:sp>
      <p:sp>
        <p:nvSpPr>
          <p:cNvPr id="11" name="Retângulo 3"/>
          <p:cNvSpPr/>
          <p:nvPr/>
        </p:nvSpPr>
        <p:spPr>
          <a:xfrm>
            <a:off x="279720" y="3197458"/>
            <a:ext cx="7577688" cy="3323987"/>
          </a:xfrm>
          <a:prstGeom prst="rect">
            <a:avLst/>
          </a:prstGeom>
        </p:spPr>
        <p:txBody>
          <a:bodyPr wrap="square">
            <a:spAutoFit/>
          </a:bodyPr>
          <a:lstStyle/>
          <a:p>
            <a:r>
              <a:rPr lang="pt-BR" sz="1400" dirty="0" smtClean="0"/>
              <a:t>selecionar </a:t>
            </a:r>
            <a:r>
              <a:rPr lang="pt-BR" sz="1400" dirty="0"/>
              <a:t>2 docentes que farão uma experiência piloto (total=14 pessoas no estado do PR</a:t>
            </a:r>
            <a:r>
              <a:rPr lang="pt-BR" sz="1400" dirty="0" smtClean="0"/>
              <a:t>)</a:t>
            </a:r>
            <a:r>
              <a:rPr lang="pt-BR" sz="1400" dirty="0"/>
              <a:t> protocolar um projeto de ensino ou extensão</a:t>
            </a:r>
          </a:p>
          <a:p>
            <a:r>
              <a:rPr lang="pt-BR" sz="1400" dirty="0"/>
              <a:t>    </a:t>
            </a:r>
          </a:p>
          <a:p>
            <a:r>
              <a:rPr lang="pt-BR" sz="1400" dirty="0" smtClean="0"/>
              <a:t>pensar </a:t>
            </a:r>
            <a:r>
              <a:rPr lang="pt-BR" sz="1400" dirty="0"/>
              <a:t>em quem seriam os parceiros internacionais</a:t>
            </a:r>
          </a:p>
          <a:p>
            <a:endParaRPr lang="pt-BR" sz="1400" dirty="0"/>
          </a:p>
          <a:p>
            <a:r>
              <a:rPr lang="pt-BR" sz="1400" dirty="0" smtClean="0"/>
              <a:t>formação </a:t>
            </a:r>
            <a:r>
              <a:rPr lang="pt-BR" sz="1400" dirty="0"/>
              <a:t>conjunta para esses 14 docentes das 7 </a:t>
            </a:r>
            <a:r>
              <a:rPr lang="pt-BR" sz="1400" dirty="0" smtClean="0"/>
              <a:t>IES</a:t>
            </a:r>
          </a:p>
          <a:p>
            <a:endParaRPr lang="pt-BR" sz="1400" dirty="0"/>
          </a:p>
          <a:p>
            <a:r>
              <a:rPr lang="pt-BR" sz="1400" dirty="0"/>
              <a:t>a) objetivo: Preparação da disciplina usando o COIL.</a:t>
            </a:r>
          </a:p>
          <a:p>
            <a:r>
              <a:rPr lang="pt-BR" sz="1400" dirty="0" smtClean="0"/>
              <a:t>b) </a:t>
            </a:r>
            <a:r>
              <a:rPr lang="pt-BR" sz="1400" dirty="0"/>
              <a:t>antecipadamente: orientar leituras sobre </a:t>
            </a:r>
            <a:r>
              <a:rPr lang="pt-BR" sz="1400" dirty="0" err="1"/>
              <a:t>coil</a:t>
            </a:r>
            <a:endParaRPr lang="pt-BR" sz="1400" dirty="0"/>
          </a:p>
          <a:p>
            <a:r>
              <a:rPr lang="pt-BR" sz="1400" dirty="0" smtClean="0"/>
              <a:t>c) </a:t>
            </a:r>
            <a:r>
              <a:rPr lang="pt-BR" sz="1400" dirty="0"/>
              <a:t>facilitador: O melhor seria com um especialista – quem?</a:t>
            </a:r>
          </a:p>
          <a:p>
            <a:r>
              <a:rPr lang="pt-BR" sz="1400" dirty="0" smtClean="0"/>
              <a:t>d) </a:t>
            </a:r>
            <a:r>
              <a:rPr lang="pt-BR" sz="1400" dirty="0"/>
              <a:t>como seria o treinamento? </a:t>
            </a:r>
            <a:r>
              <a:rPr lang="pt-BR" sz="1400" dirty="0" err="1"/>
              <a:t>On</a:t>
            </a:r>
            <a:r>
              <a:rPr lang="pt-BR" sz="1400" dirty="0"/>
              <a:t> </a:t>
            </a:r>
            <a:r>
              <a:rPr lang="pt-BR" sz="1400" dirty="0" err="1"/>
              <a:t>line</a:t>
            </a:r>
            <a:r>
              <a:rPr lang="pt-BR" sz="1400" dirty="0"/>
              <a:t>? Presencial? Quantas horas?</a:t>
            </a:r>
          </a:p>
          <a:p>
            <a:r>
              <a:rPr lang="pt-BR" sz="1400" dirty="0" smtClean="0"/>
              <a:t>e)formação </a:t>
            </a:r>
            <a:r>
              <a:rPr lang="pt-BR" sz="1400" dirty="0"/>
              <a:t>conjunta com esses 14 docentes E COM os parceiros </a:t>
            </a:r>
            <a:r>
              <a:rPr lang="pt-BR" sz="1400" dirty="0" smtClean="0"/>
              <a:t>estrangeiros março </a:t>
            </a:r>
            <a:r>
              <a:rPr lang="pt-BR" sz="1400" dirty="0"/>
              <a:t>2018</a:t>
            </a:r>
          </a:p>
          <a:p>
            <a:r>
              <a:rPr lang="pt-BR" sz="1400" dirty="0"/>
              <a:t>início do uso do COIL - 4 ou 5 semanas (uma aula por semana), consecutivas?..</a:t>
            </a:r>
          </a:p>
          <a:p>
            <a:endParaRPr lang="pt-BR" sz="1400" dirty="0"/>
          </a:p>
          <a:p>
            <a:r>
              <a:rPr lang="pt-BR" sz="1400" dirty="0"/>
              <a:t> INÍCIO de cursos de graduação (com esses 4 docentes em cada IES) com </a:t>
            </a:r>
            <a:r>
              <a:rPr lang="pt-BR" sz="1400" dirty="0" smtClean="0"/>
              <a:t>COIL</a:t>
            </a:r>
            <a:endParaRPr lang="pt-BR" sz="1400" dirty="0"/>
          </a:p>
        </p:txBody>
      </p:sp>
    </p:spTree>
    <p:extLst>
      <p:ext uri="{BB962C8B-B14F-4D97-AF65-F5344CB8AC3E}">
        <p14:creationId xmlns:p14="http://schemas.microsoft.com/office/powerpoint/2010/main" val="3833507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sp>
        <p:nvSpPr>
          <p:cNvPr id="8" name="CaixaDeTexto 7"/>
          <p:cNvSpPr txBox="1"/>
          <p:nvPr/>
        </p:nvSpPr>
        <p:spPr>
          <a:xfrm>
            <a:off x="1547664" y="406764"/>
            <a:ext cx="2039341" cy="400110"/>
          </a:xfrm>
          <a:prstGeom prst="rect">
            <a:avLst/>
          </a:prstGeom>
          <a:noFill/>
        </p:spPr>
        <p:txBody>
          <a:bodyPr wrap="none" rtlCol="0">
            <a:spAutoFit/>
          </a:bodyPr>
          <a:lstStyle/>
          <a:p>
            <a:r>
              <a:rPr lang="pt-BR" sz="2000" b="1" dirty="0" smtClean="0"/>
              <a:t>COIL Courses</a:t>
            </a:r>
            <a:endParaRPr lang="pt-BR" sz="2000" b="1" dirty="0"/>
          </a:p>
        </p:txBody>
      </p:sp>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559" y="793262"/>
            <a:ext cx="1544960" cy="154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195736" y="1144914"/>
            <a:ext cx="5472608" cy="1231106"/>
          </a:xfrm>
          <a:prstGeom prst="rect">
            <a:avLst/>
          </a:prstGeom>
        </p:spPr>
        <p:txBody>
          <a:bodyPr wrap="square">
            <a:spAutoFit/>
          </a:bodyPr>
          <a:lstStyle/>
          <a:p>
            <a:pPr fontAlgn="base"/>
            <a:r>
              <a:rPr lang="pt-BR" b="1" dirty="0" smtClean="0"/>
              <a:t>OSVALDO SUCCI – </a:t>
            </a:r>
            <a:r>
              <a:rPr lang="pt-BR" i="1" dirty="0" smtClean="0"/>
              <a:t>Dr. Em Linguística</a:t>
            </a:r>
          </a:p>
          <a:p>
            <a:pPr fontAlgn="base"/>
            <a:endParaRPr lang="pt-BR" sz="1400" i="1" dirty="0" smtClean="0"/>
          </a:p>
          <a:p>
            <a:pPr fontAlgn="base"/>
            <a:r>
              <a:rPr lang="pt-BR" sz="1400" i="1" dirty="0" smtClean="0"/>
              <a:t>Universidade </a:t>
            </a:r>
            <a:r>
              <a:rPr lang="pt-BR" sz="1400" i="1" dirty="0"/>
              <a:t>Metodista de </a:t>
            </a:r>
            <a:r>
              <a:rPr lang="pt-BR" sz="1400" i="1" dirty="0" smtClean="0"/>
              <a:t>Piracicaba;</a:t>
            </a:r>
          </a:p>
          <a:p>
            <a:pPr fontAlgn="base"/>
            <a:endParaRPr lang="pt-BR" sz="1400" i="1" dirty="0"/>
          </a:p>
          <a:p>
            <a:pPr fontAlgn="base"/>
            <a:r>
              <a:rPr lang="pt-BR" sz="1400" i="1" dirty="0"/>
              <a:t>FATEC </a:t>
            </a:r>
            <a:r>
              <a:rPr lang="pt-BR" sz="1400" i="1" dirty="0" smtClean="0"/>
              <a:t>– Americana;</a:t>
            </a:r>
          </a:p>
        </p:txBody>
      </p:sp>
      <p:sp>
        <p:nvSpPr>
          <p:cNvPr id="4" name="Retângulo 3"/>
          <p:cNvSpPr/>
          <p:nvPr/>
        </p:nvSpPr>
        <p:spPr>
          <a:xfrm>
            <a:off x="1043608" y="2996952"/>
            <a:ext cx="7577688" cy="3754874"/>
          </a:xfrm>
          <a:prstGeom prst="rect">
            <a:avLst/>
          </a:prstGeom>
        </p:spPr>
        <p:txBody>
          <a:bodyPr wrap="square">
            <a:spAutoFit/>
          </a:bodyPr>
          <a:lstStyle/>
          <a:p>
            <a:r>
              <a:rPr lang="pt-BR" sz="1400" dirty="0" smtClean="0"/>
              <a:t>selecionar </a:t>
            </a:r>
            <a:r>
              <a:rPr lang="pt-BR" sz="1400" dirty="0"/>
              <a:t>2 docentes que farão uma experiência piloto (total=14 pessoas no estado do PR</a:t>
            </a:r>
            <a:r>
              <a:rPr lang="pt-BR" sz="1400" dirty="0" smtClean="0"/>
              <a:t>)</a:t>
            </a:r>
            <a:r>
              <a:rPr lang="pt-BR" sz="1400" dirty="0"/>
              <a:t> protocolar um projeto de ensino ou extensão</a:t>
            </a:r>
          </a:p>
          <a:p>
            <a:r>
              <a:rPr lang="pt-BR" sz="1400" dirty="0"/>
              <a:t>    </a:t>
            </a:r>
          </a:p>
          <a:p>
            <a:r>
              <a:rPr lang="pt-BR" sz="1400" dirty="0" smtClean="0"/>
              <a:t>pensar </a:t>
            </a:r>
            <a:r>
              <a:rPr lang="pt-BR" sz="1400" dirty="0"/>
              <a:t>em quem seriam os parceiros internacionais</a:t>
            </a:r>
          </a:p>
          <a:p>
            <a:endParaRPr lang="pt-BR" sz="1400" dirty="0"/>
          </a:p>
          <a:p>
            <a:r>
              <a:rPr lang="pt-BR" sz="1400" dirty="0" smtClean="0"/>
              <a:t>formação </a:t>
            </a:r>
            <a:r>
              <a:rPr lang="pt-BR" sz="1400" dirty="0"/>
              <a:t>conjunta para esses 14 docentes das 7 </a:t>
            </a:r>
            <a:r>
              <a:rPr lang="pt-BR" sz="1400" dirty="0" smtClean="0"/>
              <a:t>IES</a:t>
            </a:r>
          </a:p>
          <a:p>
            <a:endParaRPr lang="pt-BR" sz="1400" dirty="0"/>
          </a:p>
          <a:p>
            <a:r>
              <a:rPr lang="pt-BR" sz="1400" dirty="0"/>
              <a:t>a) objetivo: Preparação da disciplina usando o COIL.</a:t>
            </a:r>
          </a:p>
          <a:p>
            <a:r>
              <a:rPr lang="pt-BR" sz="1400" dirty="0" smtClean="0"/>
              <a:t>b) </a:t>
            </a:r>
            <a:r>
              <a:rPr lang="pt-BR" sz="1400" dirty="0"/>
              <a:t>antecipadamente: orientar leituras sobre </a:t>
            </a:r>
            <a:r>
              <a:rPr lang="pt-BR" sz="1400" dirty="0" err="1"/>
              <a:t>coil</a:t>
            </a:r>
            <a:endParaRPr lang="pt-BR" sz="1400" dirty="0"/>
          </a:p>
          <a:p>
            <a:r>
              <a:rPr lang="pt-BR" sz="1400" dirty="0" smtClean="0"/>
              <a:t>c) </a:t>
            </a:r>
            <a:r>
              <a:rPr lang="pt-BR" sz="1400" dirty="0"/>
              <a:t>facilitador: O melhor seria com um especialista – quem?</a:t>
            </a:r>
          </a:p>
          <a:p>
            <a:r>
              <a:rPr lang="pt-BR" sz="1400" dirty="0" smtClean="0"/>
              <a:t>d) </a:t>
            </a:r>
            <a:r>
              <a:rPr lang="pt-BR" sz="1400" dirty="0"/>
              <a:t>como seria o treinamento? </a:t>
            </a:r>
            <a:r>
              <a:rPr lang="pt-BR" sz="1400" dirty="0" err="1"/>
              <a:t>On</a:t>
            </a:r>
            <a:r>
              <a:rPr lang="pt-BR" sz="1400" dirty="0"/>
              <a:t> </a:t>
            </a:r>
            <a:r>
              <a:rPr lang="pt-BR" sz="1400" dirty="0" err="1"/>
              <a:t>line</a:t>
            </a:r>
            <a:r>
              <a:rPr lang="pt-BR" sz="1400" dirty="0"/>
              <a:t>? Presencial? Quantas horas?</a:t>
            </a:r>
          </a:p>
          <a:p>
            <a:r>
              <a:rPr lang="pt-BR" sz="1400" dirty="0" smtClean="0"/>
              <a:t>e)formação </a:t>
            </a:r>
            <a:r>
              <a:rPr lang="pt-BR" sz="1400" dirty="0"/>
              <a:t>conjunta com esses 14 docentes E COM os parceiros estrangeiros</a:t>
            </a:r>
          </a:p>
          <a:p>
            <a:endParaRPr lang="pt-BR" sz="1400" dirty="0"/>
          </a:p>
          <a:p>
            <a:r>
              <a:rPr lang="pt-BR" sz="1400" dirty="0"/>
              <a:t>março 2018</a:t>
            </a:r>
          </a:p>
          <a:p>
            <a:r>
              <a:rPr lang="pt-BR" sz="1400" dirty="0"/>
              <a:t>início do uso do COIL - 4 ou 5 semanas (uma aula por semana), consecutivas?..</a:t>
            </a:r>
          </a:p>
          <a:p>
            <a:endParaRPr lang="pt-BR" sz="1400" dirty="0"/>
          </a:p>
          <a:p>
            <a:r>
              <a:rPr lang="pt-BR" sz="1400" dirty="0"/>
              <a:t> INÍCIO de cursos de graduação (com esses 4 docentes em cada IES) com </a:t>
            </a:r>
            <a:r>
              <a:rPr lang="pt-BR" sz="1400" dirty="0" smtClean="0"/>
              <a:t>COIL</a:t>
            </a:r>
            <a:endParaRPr lang="pt-BR" sz="1400" dirty="0"/>
          </a:p>
        </p:txBody>
      </p:sp>
    </p:spTree>
    <p:extLst>
      <p:ext uri="{BB962C8B-B14F-4D97-AF65-F5344CB8AC3E}">
        <p14:creationId xmlns:p14="http://schemas.microsoft.com/office/powerpoint/2010/main" val="1061189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49" y="28249"/>
            <a:ext cx="44751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Shape 3"/>
          <p:cNvSpPr txBox="1"/>
          <p:nvPr/>
        </p:nvSpPr>
        <p:spPr>
          <a:xfrm>
            <a:off x="279720" y="6521445"/>
            <a:ext cx="8530920" cy="336555"/>
          </a:xfrm>
          <a:prstGeom prst="rect">
            <a:avLst/>
          </a:prstGeom>
        </p:spPr>
        <p:txBody>
          <a:bodyPr lIns="67500" tIns="33750" rIns="67500" bIns="33750"/>
          <a:lstStyle/>
          <a:p>
            <a:pPr algn="ctr">
              <a:lnSpc>
                <a:spcPct val="100000"/>
              </a:lnSpc>
            </a:pPr>
            <a:r>
              <a:rPr lang="pt-BR" sz="1100" b="1" dirty="0">
                <a:solidFill>
                  <a:srgbClr val="44546A"/>
                </a:solidFill>
                <a:effectLst>
                  <a:outerShdw blurRad="38100" dist="38100" dir="2700000" algn="tl">
                    <a:srgbClr val="000000">
                      <a:alpha val="43137"/>
                    </a:srgbClr>
                  </a:outerShdw>
                </a:effectLst>
                <a:latin typeface="Calibri"/>
              </a:rPr>
              <a:t>Escritório para Assuntos Internacionais da Universidade Estadual de Ponta </a:t>
            </a:r>
            <a:r>
              <a:rPr lang="pt-BR" sz="1100" b="1" dirty="0" smtClean="0">
                <a:solidFill>
                  <a:srgbClr val="44546A"/>
                </a:solidFill>
                <a:effectLst>
                  <a:outerShdw blurRad="38100" dist="38100" dir="2700000" algn="tl">
                    <a:srgbClr val="000000">
                      <a:alpha val="43137"/>
                    </a:srgbClr>
                  </a:outerShdw>
                </a:effectLst>
                <a:latin typeface="Calibri"/>
              </a:rPr>
              <a:t>Grossa - ERI/UEPG </a:t>
            </a:r>
            <a:endParaRPr sz="1100" b="1" dirty="0">
              <a:effectLst>
                <a:outerShdw blurRad="38100" dist="38100" dir="2700000" algn="tl">
                  <a:srgbClr val="000000">
                    <a:alpha val="43137"/>
                  </a:srgbClr>
                </a:outerShdw>
              </a:effectLst>
            </a:endParaRPr>
          </a:p>
        </p:txBody>
      </p:sp>
      <p:sp>
        <p:nvSpPr>
          <p:cNvPr id="2" name="TextBox 1"/>
          <p:cNvSpPr txBox="1"/>
          <p:nvPr/>
        </p:nvSpPr>
        <p:spPr>
          <a:xfrm>
            <a:off x="1962838" y="2780928"/>
            <a:ext cx="5164684" cy="523220"/>
          </a:xfrm>
          <a:prstGeom prst="rect">
            <a:avLst/>
          </a:prstGeom>
          <a:noFill/>
        </p:spPr>
        <p:txBody>
          <a:bodyPr wrap="none" rtlCol="0">
            <a:spAutoFit/>
          </a:bodyPr>
          <a:lstStyle/>
          <a:p>
            <a:r>
              <a:rPr lang="pt-BR" sz="2800" b="1" dirty="0" smtClean="0">
                <a:effectLst>
                  <a:outerShdw blurRad="38100" dist="38100" dir="2700000" algn="tl">
                    <a:srgbClr val="000000">
                      <a:alpha val="43137"/>
                    </a:srgbClr>
                  </a:outerShdw>
                </a:effectLst>
              </a:rPr>
              <a:t>Muito Obrigado pela Atenção</a:t>
            </a:r>
            <a:endParaRPr lang="pt-BR"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657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sp>
        <p:nvSpPr>
          <p:cNvPr id="8" name="CaixaDeTexto 7"/>
          <p:cNvSpPr txBox="1"/>
          <p:nvPr/>
        </p:nvSpPr>
        <p:spPr>
          <a:xfrm>
            <a:off x="1911220" y="416053"/>
            <a:ext cx="6176691" cy="646331"/>
          </a:xfrm>
          <a:prstGeom prst="rect">
            <a:avLst/>
          </a:prstGeom>
          <a:noFill/>
        </p:spPr>
        <p:txBody>
          <a:bodyPr wrap="none" rtlCol="0">
            <a:spAutoFit/>
          </a:bodyPr>
          <a:lstStyle/>
          <a:p>
            <a:pPr algn="ctr"/>
            <a:r>
              <a:rPr lang="pt-BR" sz="2000" b="1" dirty="0" smtClean="0"/>
              <a:t>Victoria </a:t>
            </a:r>
            <a:r>
              <a:rPr lang="pt-BR" sz="2000" b="1" dirty="0" err="1" smtClean="0"/>
              <a:t>State</a:t>
            </a:r>
            <a:r>
              <a:rPr lang="pt-BR" sz="2000" b="1" dirty="0" smtClean="0"/>
              <a:t> – Estado do Paraná</a:t>
            </a:r>
          </a:p>
          <a:p>
            <a:pPr algn="ctr"/>
            <a:r>
              <a:rPr lang="pt-BR" sz="1600" i="1" dirty="0" smtClean="0"/>
              <a:t>Parceria em Ensino Superior, Pesquisa Científica e Tecnológica</a:t>
            </a:r>
            <a:endParaRPr lang="pt-BR" sz="1600" i="1" dirty="0"/>
          </a:p>
        </p:txBody>
      </p:sp>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0594" y="1412776"/>
            <a:ext cx="4328366" cy="288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3189513" y="6051996"/>
            <a:ext cx="5687776" cy="738664"/>
          </a:xfrm>
          <a:prstGeom prst="rect">
            <a:avLst/>
          </a:prstGeom>
        </p:spPr>
        <p:txBody>
          <a:bodyPr wrap="none">
            <a:spAutoFit/>
          </a:bodyPr>
          <a:lstStyle/>
          <a:p>
            <a:pPr algn="ctr"/>
            <a:r>
              <a:rPr lang="pt-BR" sz="1400" dirty="0" smtClean="0">
                <a:effectLst>
                  <a:outerShdw blurRad="38100" dist="38100" dir="2700000" algn="tl">
                    <a:srgbClr val="000000">
                      <a:alpha val="43137"/>
                    </a:srgbClr>
                  </a:outerShdw>
                </a:effectLst>
              </a:rPr>
              <a:t>Documento de Intenções para Bolsa de Doutorado Sanduíche - FA </a:t>
            </a:r>
          </a:p>
          <a:p>
            <a:pPr algn="ctr"/>
            <a:endParaRPr lang="pt-BR" sz="1400" dirty="0">
              <a:effectLst>
                <a:outerShdw blurRad="38100" dist="38100" dir="2700000" algn="tl">
                  <a:srgbClr val="000000">
                    <a:alpha val="43137"/>
                  </a:srgbClr>
                </a:outerShdw>
              </a:effectLst>
            </a:endParaRPr>
          </a:p>
          <a:p>
            <a:pPr algn="ctr"/>
            <a:r>
              <a:rPr lang="pt-BR" sz="1400" dirty="0" smtClean="0">
                <a:solidFill>
                  <a:srgbClr val="FF0000"/>
                </a:solidFill>
                <a:effectLst>
                  <a:outerShdw blurRad="38100" dist="38100" dir="2700000" algn="tl">
                    <a:srgbClr val="000000">
                      <a:alpha val="43137"/>
                    </a:srgbClr>
                  </a:outerShdw>
                </a:effectLst>
              </a:rPr>
              <a:t>ÁREA - Água</a:t>
            </a:r>
            <a:endParaRPr lang="pt-BR" sz="1400" dirty="0">
              <a:solidFill>
                <a:srgbClr val="FF0000"/>
              </a:solidFill>
            </a:endParaRPr>
          </a:p>
        </p:txBody>
      </p:sp>
      <p:pic>
        <p:nvPicPr>
          <p:cNvPr id="1029" name="Picture 5" descr="The University of Melbourn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687" y="5877272"/>
            <a:ext cx="2857500" cy="657226"/>
          </a:xfrm>
          <a:prstGeom prst="rect">
            <a:avLst/>
          </a:prstGeom>
          <a:solidFill>
            <a:schemeClr val="bg1">
              <a:lumMod val="75000"/>
            </a:schemeClr>
          </a:solidFill>
        </p:spPr>
      </p:pic>
      <p:sp>
        <p:nvSpPr>
          <p:cNvPr id="3" name="Retângulo 2"/>
          <p:cNvSpPr/>
          <p:nvPr/>
        </p:nvSpPr>
        <p:spPr>
          <a:xfrm>
            <a:off x="1636130" y="4315807"/>
            <a:ext cx="5980951" cy="646331"/>
          </a:xfrm>
          <a:prstGeom prst="rect">
            <a:avLst/>
          </a:prstGeom>
        </p:spPr>
        <p:txBody>
          <a:bodyPr wrap="square">
            <a:spAutoFit/>
          </a:bodyPr>
          <a:lstStyle/>
          <a:p>
            <a:pPr algn="ctr"/>
            <a:r>
              <a:rPr lang="en-US" b="1" dirty="0"/>
              <a:t>Parana-Victoria Memorandum of Understanding (</a:t>
            </a:r>
            <a:r>
              <a:rPr lang="en-US" b="1" dirty="0" err="1"/>
              <a:t>MoU</a:t>
            </a:r>
            <a:r>
              <a:rPr lang="en-US" b="1" dirty="0"/>
              <a:t>)</a:t>
            </a:r>
            <a:endParaRPr lang="pt-BR" dirty="0"/>
          </a:p>
        </p:txBody>
      </p:sp>
    </p:spTree>
    <p:extLst>
      <p:ext uri="{BB962C8B-B14F-4D97-AF65-F5344CB8AC3E}">
        <p14:creationId xmlns:p14="http://schemas.microsoft.com/office/powerpoint/2010/main" val="195761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706" y="3944692"/>
            <a:ext cx="2309430" cy="226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391" y="1268760"/>
            <a:ext cx="2385807"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208875" y="6381328"/>
            <a:ext cx="8496944" cy="338554"/>
          </a:xfrm>
          <a:prstGeom prst="rect">
            <a:avLst/>
          </a:prstGeom>
        </p:spPr>
        <p:txBody>
          <a:bodyPr wrap="square">
            <a:spAutoFit/>
          </a:bodyPr>
          <a:lstStyle/>
          <a:p>
            <a:pPr algn="ctr"/>
            <a:r>
              <a:rPr lang="pt-BR" sz="1600" b="1" dirty="0">
                <a:solidFill>
                  <a:srgbClr val="002060"/>
                </a:solidFill>
                <a:effectLst>
                  <a:outerShdw blurRad="38100" dist="38100" dir="2700000" algn="tl">
                    <a:srgbClr val="000000">
                      <a:alpha val="43137"/>
                    </a:srgbClr>
                  </a:outerShdw>
                </a:effectLst>
              </a:rPr>
              <a:t>Universidade Estadual de Ponta Grossa (UEPG</a:t>
            </a:r>
            <a:r>
              <a:rPr lang="pt-BR" sz="1600" b="1" dirty="0" smtClean="0">
                <a:solidFill>
                  <a:srgbClr val="002060"/>
                </a:solidFill>
                <a:effectLst>
                  <a:outerShdw blurRad="38100" dist="38100" dir="2700000" algn="tl">
                    <a:srgbClr val="000000">
                      <a:alpha val="43137"/>
                    </a:srgbClr>
                  </a:outerShdw>
                </a:effectLst>
              </a:rPr>
              <a:t>) - DEAKIN UNIVERSITY</a:t>
            </a:r>
            <a:endParaRPr lang="pt-BR" sz="1600" b="1" dirty="0">
              <a:solidFill>
                <a:srgbClr val="002060"/>
              </a:solidFill>
              <a:effectLst>
                <a:outerShdw blurRad="38100" dist="38100" dir="2700000" algn="tl">
                  <a:srgbClr val="000000">
                    <a:alpha val="43137"/>
                  </a:srgbClr>
                </a:outerShdw>
              </a:effectLst>
            </a:endParaRPr>
          </a:p>
        </p:txBody>
      </p:sp>
      <p:sp>
        <p:nvSpPr>
          <p:cNvPr id="7" name="Retângulo 6"/>
          <p:cNvSpPr/>
          <p:nvPr/>
        </p:nvSpPr>
        <p:spPr>
          <a:xfrm>
            <a:off x="3707904" y="1448718"/>
            <a:ext cx="4786789" cy="1077218"/>
          </a:xfrm>
          <a:prstGeom prst="rect">
            <a:avLst/>
          </a:prstGeom>
        </p:spPr>
        <p:txBody>
          <a:bodyPr wrap="square">
            <a:spAutoFit/>
          </a:bodyPr>
          <a:lstStyle/>
          <a:p>
            <a:r>
              <a:rPr lang="pt-BR" sz="1600" b="1" dirty="0" smtClean="0">
                <a:solidFill>
                  <a:srgbClr val="002060"/>
                </a:solidFill>
                <a:effectLst>
                  <a:outerShdw blurRad="38100" dist="38100" dir="2700000" algn="tl">
                    <a:srgbClr val="000000">
                      <a:alpha val="43137"/>
                    </a:srgbClr>
                  </a:outerShdw>
                </a:effectLst>
              </a:rPr>
              <a:t>Dr. Robert </a:t>
            </a:r>
            <a:r>
              <a:rPr lang="pt-BR" sz="1600" b="1" dirty="0" err="1" smtClean="0">
                <a:solidFill>
                  <a:srgbClr val="002060"/>
                </a:solidFill>
                <a:effectLst>
                  <a:outerShdw blurRad="38100" dist="38100" dir="2700000" algn="tl">
                    <a:srgbClr val="000000">
                      <a:alpha val="43137"/>
                    </a:srgbClr>
                  </a:outerShdw>
                </a:effectLst>
              </a:rPr>
              <a:t>Faggian</a:t>
            </a:r>
            <a:r>
              <a:rPr lang="pt-BR" sz="1600" b="1" dirty="0" smtClean="0">
                <a:solidFill>
                  <a:srgbClr val="002060"/>
                </a:solidFill>
                <a:effectLst>
                  <a:outerShdw blurRad="38100" dist="38100" dir="2700000" algn="tl">
                    <a:srgbClr val="000000">
                      <a:alpha val="43137"/>
                    </a:srgbClr>
                  </a:outerShdw>
                </a:effectLst>
              </a:rPr>
              <a:t> - DEAKIN UNIVERSITY</a:t>
            </a:r>
          </a:p>
          <a:p>
            <a:endParaRPr lang="pt-BR" sz="1600" b="1" dirty="0" smtClean="0">
              <a:solidFill>
                <a:srgbClr val="002060"/>
              </a:solidFill>
              <a:effectLst>
                <a:outerShdw blurRad="38100" dist="38100" dir="2700000" algn="tl">
                  <a:srgbClr val="000000">
                    <a:alpha val="43137"/>
                  </a:srgbClr>
                </a:outerShdw>
              </a:effectLst>
            </a:endParaRPr>
          </a:p>
          <a:p>
            <a:r>
              <a:rPr lang="pt-BR" sz="1600" b="1" dirty="0" smtClean="0">
                <a:solidFill>
                  <a:srgbClr val="002060"/>
                </a:solidFill>
                <a:effectLst>
                  <a:outerShdw blurRad="38100" dist="38100" dir="2700000" algn="tl">
                    <a:srgbClr val="000000">
                      <a:alpha val="43137"/>
                    </a:srgbClr>
                  </a:outerShdw>
                </a:effectLst>
              </a:rPr>
              <a:t>      - Mudanças Climáticas</a:t>
            </a:r>
          </a:p>
          <a:p>
            <a:r>
              <a:rPr lang="pt-BR" sz="1600" b="1" dirty="0">
                <a:solidFill>
                  <a:srgbClr val="002060"/>
                </a:solidFill>
                <a:effectLst>
                  <a:outerShdw blurRad="38100" dist="38100" dir="2700000" algn="tl">
                    <a:srgbClr val="000000">
                      <a:alpha val="43137"/>
                    </a:srgbClr>
                  </a:outerShdw>
                </a:effectLst>
              </a:rPr>
              <a:t> </a:t>
            </a:r>
            <a:r>
              <a:rPr lang="pt-BR" sz="1600" b="1" dirty="0" smtClean="0">
                <a:solidFill>
                  <a:srgbClr val="002060"/>
                </a:solidFill>
                <a:effectLst>
                  <a:outerShdw blurRad="38100" dist="38100" dir="2700000" algn="tl">
                    <a:srgbClr val="000000">
                      <a:alpha val="43137"/>
                    </a:srgbClr>
                  </a:outerShdw>
                </a:effectLst>
              </a:rPr>
              <a:t>     - Desenvolvimento Sustentável</a:t>
            </a:r>
            <a:endParaRPr lang="pt-BR" sz="1600" b="1" dirty="0">
              <a:solidFill>
                <a:srgbClr val="002060"/>
              </a:solidFill>
              <a:effectLst>
                <a:outerShdw blurRad="38100" dist="38100" dir="2700000" algn="tl">
                  <a:srgbClr val="000000">
                    <a:alpha val="43137"/>
                  </a:srgbClr>
                </a:outerShdw>
              </a:effectLst>
            </a:endParaRPr>
          </a:p>
        </p:txBody>
      </p:sp>
      <p:sp>
        <p:nvSpPr>
          <p:cNvPr id="9" name="CaixaDeTexto 8"/>
          <p:cNvSpPr txBox="1"/>
          <p:nvPr/>
        </p:nvSpPr>
        <p:spPr>
          <a:xfrm>
            <a:off x="1911220" y="416053"/>
            <a:ext cx="6176691" cy="646331"/>
          </a:xfrm>
          <a:prstGeom prst="rect">
            <a:avLst/>
          </a:prstGeom>
          <a:noFill/>
        </p:spPr>
        <p:txBody>
          <a:bodyPr wrap="none" rtlCol="0">
            <a:spAutoFit/>
          </a:bodyPr>
          <a:lstStyle/>
          <a:p>
            <a:pPr algn="ctr"/>
            <a:r>
              <a:rPr lang="pt-BR" sz="2000" b="1" dirty="0" smtClean="0"/>
              <a:t>Victoria </a:t>
            </a:r>
            <a:r>
              <a:rPr lang="pt-BR" sz="2000" b="1" dirty="0" err="1" smtClean="0"/>
              <a:t>State</a:t>
            </a:r>
            <a:r>
              <a:rPr lang="pt-BR" sz="2000" b="1" dirty="0" smtClean="0"/>
              <a:t> – Estado do Paraná</a:t>
            </a:r>
          </a:p>
          <a:p>
            <a:pPr algn="ctr"/>
            <a:r>
              <a:rPr lang="pt-BR" sz="1600" i="1" dirty="0" smtClean="0"/>
              <a:t>Parceria em Ensino Superior, Pesquisa Científica e Tecnológica</a:t>
            </a:r>
            <a:endParaRPr lang="pt-BR" sz="1600" i="1" dirty="0"/>
          </a:p>
        </p:txBody>
      </p:sp>
    </p:spTree>
    <p:extLst>
      <p:ext uri="{BB962C8B-B14F-4D97-AF65-F5344CB8AC3E}">
        <p14:creationId xmlns:p14="http://schemas.microsoft.com/office/powerpoint/2010/main" val="1451955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2166459" y="1833438"/>
            <a:ext cx="6726021" cy="553998"/>
          </a:xfrm>
          <a:prstGeom prst="rect">
            <a:avLst/>
          </a:prstGeom>
        </p:spPr>
        <p:txBody>
          <a:bodyPr wrap="square">
            <a:spAutoFit/>
          </a:bodyPr>
          <a:lstStyle/>
          <a:p>
            <a:pPr algn="just"/>
            <a:r>
              <a:rPr lang="pt-BR" sz="1600" b="1" dirty="0" err="1" smtClean="0">
                <a:solidFill>
                  <a:srgbClr val="002060"/>
                </a:solidFill>
                <a:effectLst>
                  <a:outerShdw blurRad="38100" dist="38100" dir="2700000" algn="tl">
                    <a:srgbClr val="000000">
                      <a:alpha val="43137"/>
                    </a:srgbClr>
                  </a:outerShdw>
                </a:effectLst>
              </a:rPr>
              <a:t>Camille</a:t>
            </a:r>
            <a:r>
              <a:rPr lang="pt-BR" sz="1600" b="1" dirty="0" smtClean="0">
                <a:solidFill>
                  <a:srgbClr val="002060"/>
                </a:solidFill>
                <a:effectLst>
                  <a:outerShdw blurRad="38100" dist="38100" dir="2700000" algn="tl">
                    <a:srgbClr val="000000">
                      <a:alpha val="43137"/>
                    </a:srgbClr>
                  </a:outerShdw>
                </a:effectLst>
              </a:rPr>
              <a:t> Mansell - </a:t>
            </a:r>
            <a:r>
              <a:rPr lang="pt-BR" sz="1400" dirty="0" smtClean="0"/>
              <a:t>Diretora Regional </a:t>
            </a:r>
            <a:r>
              <a:rPr lang="pt-BR" sz="1400" dirty="0"/>
              <a:t>para a Educação </a:t>
            </a:r>
            <a:r>
              <a:rPr lang="pt-BR" sz="1400" dirty="0" smtClean="0"/>
              <a:t>na </a:t>
            </a:r>
            <a:r>
              <a:rPr lang="pt-BR" sz="1400" dirty="0"/>
              <a:t>América Do </a:t>
            </a:r>
            <a:r>
              <a:rPr lang="pt-BR" sz="1400" dirty="0" smtClean="0"/>
              <a:t>Sul</a:t>
            </a:r>
          </a:p>
          <a:p>
            <a:pPr algn="just"/>
            <a:r>
              <a:rPr lang="pt-BR" sz="1400" dirty="0" smtClean="0"/>
              <a:t>                                       Governo de Victoria</a:t>
            </a:r>
            <a:endParaRPr lang="pt-BR" sz="1400" b="1" dirty="0">
              <a:solidFill>
                <a:srgbClr val="002060"/>
              </a:solidFill>
              <a:effectLst>
                <a:outerShdw blurRad="38100" dist="38100" dir="2700000" algn="tl">
                  <a:srgbClr val="000000">
                    <a:alpha val="43137"/>
                  </a:srgbClr>
                </a:outerShdw>
              </a:effectLst>
            </a:endParaRPr>
          </a:p>
        </p:txBody>
      </p:sp>
      <p:sp>
        <p:nvSpPr>
          <p:cNvPr id="9" name="CaixaDeTexto 8"/>
          <p:cNvSpPr txBox="1"/>
          <p:nvPr/>
        </p:nvSpPr>
        <p:spPr>
          <a:xfrm>
            <a:off x="1911220" y="416053"/>
            <a:ext cx="6176691" cy="646331"/>
          </a:xfrm>
          <a:prstGeom prst="rect">
            <a:avLst/>
          </a:prstGeom>
          <a:noFill/>
        </p:spPr>
        <p:txBody>
          <a:bodyPr wrap="none" rtlCol="0">
            <a:spAutoFit/>
          </a:bodyPr>
          <a:lstStyle/>
          <a:p>
            <a:pPr algn="ctr"/>
            <a:r>
              <a:rPr lang="pt-BR" sz="2000" b="1" dirty="0" smtClean="0"/>
              <a:t>Victoria </a:t>
            </a:r>
            <a:r>
              <a:rPr lang="pt-BR" sz="2000" b="1" dirty="0" err="1" smtClean="0"/>
              <a:t>State</a:t>
            </a:r>
            <a:r>
              <a:rPr lang="pt-BR" sz="2000" b="1" dirty="0" smtClean="0"/>
              <a:t> – Estado do Paraná</a:t>
            </a:r>
          </a:p>
          <a:p>
            <a:pPr algn="ctr"/>
            <a:r>
              <a:rPr lang="pt-BR" sz="1600" i="1" dirty="0" smtClean="0"/>
              <a:t>Parceria em Ensino Superior, Pesquisa Científica e Tecnológica</a:t>
            </a:r>
            <a:endParaRPr lang="pt-BR" sz="1600" i="1" dirty="0"/>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0636" r="13413"/>
          <a:stretch/>
        </p:blipFill>
        <p:spPr bwMode="auto">
          <a:xfrm>
            <a:off x="319109" y="1448718"/>
            <a:ext cx="1847350" cy="157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971600" y="3573016"/>
            <a:ext cx="7560840" cy="1292662"/>
          </a:xfrm>
          <a:prstGeom prst="rect">
            <a:avLst/>
          </a:prstGeom>
        </p:spPr>
        <p:txBody>
          <a:bodyPr wrap="square">
            <a:spAutoFit/>
          </a:bodyPr>
          <a:lstStyle/>
          <a:p>
            <a:r>
              <a:rPr lang="en-US" dirty="0"/>
              <a:t> </a:t>
            </a:r>
            <a:r>
              <a:rPr lang="en-US" dirty="0" err="1" smtClean="0"/>
              <a:t>Manejo</a:t>
            </a:r>
            <a:r>
              <a:rPr lang="en-US" dirty="0" smtClean="0"/>
              <a:t> da </a:t>
            </a:r>
            <a:r>
              <a:rPr lang="en-US" dirty="0" err="1" smtClean="0"/>
              <a:t>Água</a:t>
            </a:r>
            <a:r>
              <a:rPr lang="en-US" dirty="0" smtClean="0"/>
              <a:t>:  </a:t>
            </a:r>
            <a:r>
              <a:rPr lang="en-US" dirty="0" err="1" smtClean="0"/>
              <a:t>Três</a:t>
            </a:r>
            <a:r>
              <a:rPr lang="en-US" dirty="0" smtClean="0"/>
              <a:t> </a:t>
            </a:r>
            <a:r>
              <a:rPr lang="en-US" dirty="0" err="1" smtClean="0"/>
              <a:t>Áreas</a:t>
            </a:r>
            <a:r>
              <a:rPr lang="en-US" dirty="0"/>
              <a:t> </a:t>
            </a:r>
            <a:endParaRPr lang="en-US" dirty="0" smtClean="0"/>
          </a:p>
          <a:p>
            <a:endParaRPr lang="en-US" dirty="0" smtClean="0"/>
          </a:p>
          <a:p>
            <a:r>
              <a:rPr lang="en-US" sz="1400" b="1" dirty="0" smtClean="0"/>
              <a:t>             - Water </a:t>
            </a:r>
            <a:r>
              <a:rPr lang="en-US" sz="1400" b="1" dirty="0"/>
              <a:t>Engineering, Resources </a:t>
            </a:r>
            <a:r>
              <a:rPr lang="en-US" sz="1400" b="1" dirty="0" smtClean="0"/>
              <a:t>&amp; Treatment</a:t>
            </a:r>
            <a:r>
              <a:rPr lang="en-US" sz="1400" dirty="0"/>
              <a:t>; </a:t>
            </a:r>
            <a:r>
              <a:rPr lang="en-US" sz="1400" b="1" dirty="0" smtClean="0"/>
              <a:t>Economics;</a:t>
            </a:r>
          </a:p>
          <a:p>
            <a:r>
              <a:rPr lang="en-US" sz="1400" b="1" dirty="0" smtClean="0"/>
              <a:t>             - Social </a:t>
            </a:r>
            <a:r>
              <a:rPr lang="en-US" sz="1400" b="1" dirty="0"/>
              <a:t>Sciences &amp; Governance</a:t>
            </a:r>
            <a:r>
              <a:rPr lang="en-US" sz="1400" dirty="0" smtClean="0"/>
              <a:t>;</a:t>
            </a:r>
          </a:p>
          <a:p>
            <a:r>
              <a:rPr lang="en-US" sz="1400" b="1" dirty="0" smtClean="0"/>
              <a:t>             - Rivers </a:t>
            </a:r>
            <a:r>
              <a:rPr lang="en-US" sz="1400" b="1" dirty="0"/>
              <a:t>&amp; Ecology</a:t>
            </a:r>
            <a:r>
              <a:rPr lang="en-US" sz="1400" dirty="0"/>
              <a:t>.</a:t>
            </a:r>
            <a:endParaRPr lang="pt-BR" sz="1400" dirty="0"/>
          </a:p>
        </p:txBody>
      </p:sp>
      <p:sp>
        <p:nvSpPr>
          <p:cNvPr id="4" name="Retângulo 3"/>
          <p:cNvSpPr/>
          <p:nvPr/>
        </p:nvSpPr>
        <p:spPr>
          <a:xfrm>
            <a:off x="1331853" y="5517232"/>
            <a:ext cx="6840334" cy="369332"/>
          </a:xfrm>
          <a:prstGeom prst="rect">
            <a:avLst/>
          </a:prstGeom>
        </p:spPr>
        <p:txBody>
          <a:bodyPr wrap="none">
            <a:spAutoFit/>
          </a:bodyPr>
          <a:lstStyle/>
          <a:p>
            <a:r>
              <a:rPr lang="pt-BR" dirty="0" smtClean="0"/>
              <a:t> Vídeo Conferência – A partir da segunda quinzena de outubro</a:t>
            </a:r>
            <a:endParaRPr lang="pt-BR" dirty="0"/>
          </a:p>
        </p:txBody>
      </p:sp>
    </p:spTree>
    <p:extLst>
      <p:ext uri="{BB962C8B-B14F-4D97-AF65-F5344CB8AC3E}">
        <p14:creationId xmlns:p14="http://schemas.microsoft.com/office/powerpoint/2010/main" val="702833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sp>
        <p:nvSpPr>
          <p:cNvPr id="8" name="CaixaDeTexto 7"/>
          <p:cNvSpPr txBox="1"/>
          <p:nvPr/>
        </p:nvSpPr>
        <p:spPr>
          <a:xfrm>
            <a:off x="1547664" y="406764"/>
            <a:ext cx="2039341" cy="400110"/>
          </a:xfrm>
          <a:prstGeom prst="rect">
            <a:avLst/>
          </a:prstGeom>
          <a:noFill/>
        </p:spPr>
        <p:txBody>
          <a:bodyPr wrap="none" rtlCol="0">
            <a:spAutoFit/>
          </a:bodyPr>
          <a:lstStyle/>
          <a:p>
            <a:r>
              <a:rPr lang="pt-BR" sz="2000" b="1" dirty="0" smtClean="0"/>
              <a:t>COIL Courses</a:t>
            </a:r>
            <a:endParaRPr lang="pt-BR" sz="2000" b="1" dirty="0"/>
          </a:p>
        </p:txBody>
      </p:sp>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1043608" y="1268760"/>
            <a:ext cx="6981746" cy="4524315"/>
          </a:xfrm>
          <a:prstGeom prst="rect">
            <a:avLst/>
          </a:prstGeom>
        </p:spPr>
        <p:txBody>
          <a:bodyPr wrap="square">
            <a:spAutoFit/>
          </a:bodyPr>
          <a:lstStyle/>
          <a:p>
            <a:pPr algn="just"/>
            <a:r>
              <a:rPr lang="en-US" dirty="0"/>
              <a:t>COIL </a:t>
            </a:r>
            <a:r>
              <a:rPr lang="en-US" dirty="0" smtClean="0"/>
              <a:t>was </a:t>
            </a:r>
            <a:r>
              <a:rPr lang="en-US" dirty="0"/>
              <a:t>developed </a:t>
            </a:r>
            <a:r>
              <a:rPr lang="en-US" dirty="0" smtClean="0"/>
              <a:t>as an </a:t>
            </a:r>
            <a:r>
              <a:rPr lang="en-US" dirty="0"/>
              <a:t>approach to fostering cross-cultural student competence through development of multicultural learning environments that link university or college classes in different countries. In the COIL model, students from different cultures enroll in shared courses with faculty members from each country co-teaching and managing coursework. </a:t>
            </a:r>
            <a:endParaRPr lang="en-US" dirty="0" smtClean="0"/>
          </a:p>
          <a:p>
            <a:pPr algn="just"/>
            <a:endParaRPr lang="en-US" dirty="0"/>
          </a:p>
          <a:p>
            <a:pPr algn="just"/>
            <a:r>
              <a:rPr lang="en-US" dirty="0" smtClean="0"/>
              <a:t>The </a:t>
            </a:r>
            <a:r>
              <a:rPr lang="en-US" dirty="0"/>
              <a:t>COIL model does not merely promote courses where students from different nations co-habit an online classroom. Rather, we advocate creation of co-equal learning environments where instructors work together to generate a shared syllabus based on solid COIL </a:t>
            </a:r>
            <a:r>
              <a:rPr lang="en-US" dirty="0" smtClean="0"/>
              <a:t>FDG academic </a:t>
            </a:r>
            <a:r>
              <a:rPr lang="en-US" dirty="0"/>
              <a:t>coursework emphasizing experiential and collaborative student learning. The classes may be fully online, or offered in blended formats with traditional face-to-face sessions taking place at both schools, while collaborative student work takes place online.</a:t>
            </a:r>
            <a:endParaRPr lang="pt-BR" dirty="0"/>
          </a:p>
        </p:txBody>
      </p:sp>
    </p:spTree>
    <p:extLst>
      <p:ext uri="{BB962C8B-B14F-4D97-AF65-F5344CB8AC3E}">
        <p14:creationId xmlns:p14="http://schemas.microsoft.com/office/powerpoint/2010/main" val="1372805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sp>
        <p:nvSpPr>
          <p:cNvPr id="8" name="CaixaDeTexto 7"/>
          <p:cNvSpPr txBox="1"/>
          <p:nvPr/>
        </p:nvSpPr>
        <p:spPr>
          <a:xfrm>
            <a:off x="1547664" y="406764"/>
            <a:ext cx="5214889" cy="400110"/>
          </a:xfrm>
          <a:prstGeom prst="rect">
            <a:avLst/>
          </a:prstGeom>
          <a:noFill/>
        </p:spPr>
        <p:txBody>
          <a:bodyPr wrap="none" rtlCol="0">
            <a:spAutoFit/>
          </a:bodyPr>
          <a:lstStyle/>
          <a:p>
            <a:r>
              <a:rPr lang="pt-BR" sz="2000" b="1" dirty="0" err="1"/>
              <a:t>Modes</a:t>
            </a:r>
            <a:r>
              <a:rPr lang="pt-BR" sz="2000" b="1" dirty="0"/>
              <a:t> </a:t>
            </a:r>
            <a:r>
              <a:rPr lang="pt-BR" sz="2000" b="1" dirty="0" err="1"/>
              <a:t>of</a:t>
            </a:r>
            <a:r>
              <a:rPr lang="pt-BR" sz="2000" b="1" dirty="0"/>
              <a:t> </a:t>
            </a:r>
            <a:r>
              <a:rPr lang="pt-BR" sz="2000" b="1" dirty="0" err="1"/>
              <a:t>interaction</a:t>
            </a:r>
            <a:r>
              <a:rPr lang="pt-BR" sz="2000" b="1" dirty="0"/>
              <a:t> in COIL </a:t>
            </a:r>
            <a:r>
              <a:rPr lang="pt-BR" sz="2000" b="1" dirty="0" smtClean="0"/>
              <a:t>Courses</a:t>
            </a:r>
            <a:endParaRPr lang="pt-BR" sz="2000" b="1" dirty="0"/>
          </a:p>
        </p:txBody>
      </p:sp>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179512" y="1268760"/>
            <a:ext cx="8703136" cy="4616648"/>
          </a:xfrm>
          <a:prstGeom prst="rect">
            <a:avLst/>
          </a:prstGeom>
        </p:spPr>
        <p:txBody>
          <a:bodyPr wrap="square">
            <a:spAutoFit/>
          </a:bodyPr>
          <a:lstStyle/>
          <a:p>
            <a:pPr algn="just"/>
            <a:r>
              <a:rPr lang="en-US" sz="1400" b="1" dirty="0" smtClean="0"/>
              <a:t>Online </a:t>
            </a:r>
            <a:r>
              <a:rPr lang="en-US" sz="1400" b="1" dirty="0"/>
              <a:t>–</a:t>
            </a:r>
            <a:r>
              <a:rPr lang="en-US" sz="1400" dirty="0"/>
              <a:t> In this model, two or more groups of students residing in different countries enroll in the course, two or more faculty members teach and manage the course work, and all teaching and interaction takes place online. Here the curriculum for all students may be identical or specific to the individual courses.</a:t>
            </a:r>
          </a:p>
          <a:p>
            <a:pPr algn="just"/>
            <a:r>
              <a:rPr lang="en-US" sz="1400" dirty="0"/>
              <a:t> </a:t>
            </a:r>
          </a:p>
          <a:p>
            <a:pPr algn="just"/>
            <a:r>
              <a:rPr lang="en-US" sz="1400" b="1" dirty="0"/>
              <a:t>Dual Hybrid – </a:t>
            </a:r>
            <a:r>
              <a:rPr lang="en-US" sz="1400" dirty="0"/>
              <a:t>In this model, two or more groups of students residing in different countries enroll in the course with dedicated faculty members co-teaching and managing the coursework at each participating institution. Each group of students regularly meets face-to-face with their instructor, while the larger group works together online on specific assignments and shared productions. Here the curriculum for the different student groups need not be identical, but can instead be complementary, with only the shared units and assignments being similar or identical. In this model it is more likely that students will be separately graded and receive credit from their home university.</a:t>
            </a:r>
          </a:p>
          <a:p>
            <a:pPr algn="just"/>
            <a:r>
              <a:rPr lang="en-US" sz="1400" dirty="0"/>
              <a:t> </a:t>
            </a:r>
          </a:p>
          <a:p>
            <a:pPr algn="just"/>
            <a:r>
              <a:rPr lang="en-US" sz="1400" b="1" dirty="0"/>
              <a:t>Carrot – </a:t>
            </a:r>
            <a:r>
              <a:rPr lang="en-US" sz="1400" dirty="0"/>
              <a:t>This is really not a separate model, but rather a way to bring stronger closure to the collaborative work process and to add a significant incentive for student participation. With this approach, one or more students from each participating institution are offered the opportunity to travel to their partners’ country, to present their final project and to meet their peers abroad. This end of semester trip may be funded through the class budget or can be contingent on student underwriting of the travel expenses. If funded through the class budget it would likely be in the form of an award for strong work produced during the course. The visit would typically be for a period of 5-10 days and housing would be provided by host families or by the host institution in a dormitory setting. </a:t>
            </a:r>
            <a:endParaRPr lang="pt-BR" sz="1400" dirty="0"/>
          </a:p>
        </p:txBody>
      </p:sp>
    </p:spTree>
    <p:extLst>
      <p:ext uri="{BB962C8B-B14F-4D97-AF65-F5344CB8AC3E}">
        <p14:creationId xmlns:p14="http://schemas.microsoft.com/office/powerpoint/2010/main" val="2260070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sp>
        <p:nvSpPr>
          <p:cNvPr id="8" name="CaixaDeTexto 7"/>
          <p:cNvSpPr txBox="1"/>
          <p:nvPr/>
        </p:nvSpPr>
        <p:spPr>
          <a:xfrm>
            <a:off x="1547664" y="406764"/>
            <a:ext cx="2039341" cy="400110"/>
          </a:xfrm>
          <a:prstGeom prst="rect">
            <a:avLst/>
          </a:prstGeom>
          <a:noFill/>
        </p:spPr>
        <p:txBody>
          <a:bodyPr wrap="none" rtlCol="0">
            <a:spAutoFit/>
          </a:bodyPr>
          <a:lstStyle/>
          <a:p>
            <a:r>
              <a:rPr lang="pt-BR" sz="2000" b="1" dirty="0" smtClean="0"/>
              <a:t>COIL Courses</a:t>
            </a:r>
            <a:endParaRPr lang="pt-BR" sz="2000" b="1" dirty="0"/>
          </a:p>
        </p:txBody>
      </p:sp>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a 1"/>
          <p:cNvGraphicFramePr>
            <a:graphicFrameLocks noGrp="1"/>
          </p:cNvGraphicFramePr>
          <p:nvPr>
            <p:extLst>
              <p:ext uri="{D42A27DB-BD31-4B8C-83A1-F6EECF244321}">
                <p14:modId xmlns:p14="http://schemas.microsoft.com/office/powerpoint/2010/main" val="1519914625"/>
              </p:ext>
            </p:extLst>
          </p:nvPr>
        </p:nvGraphicFramePr>
        <p:xfrm>
          <a:off x="1907704" y="1124744"/>
          <a:ext cx="3792228" cy="4963290"/>
        </p:xfrm>
        <a:graphic>
          <a:graphicData uri="http://schemas.openxmlformats.org/drawingml/2006/table">
            <a:tbl>
              <a:tblPr/>
              <a:tblGrid>
                <a:gridCol w="1080120"/>
                <a:gridCol w="815994"/>
                <a:gridCol w="1128222"/>
                <a:gridCol w="767892"/>
              </a:tblGrid>
              <a:tr h="376776">
                <a:tc>
                  <a:txBody>
                    <a:bodyPr/>
                    <a:lstStyle/>
                    <a:p>
                      <a:pPr algn="ctr"/>
                      <a:r>
                        <a:rPr lang="pt-BR" sz="800" b="1" dirty="0" err="1">
                          <a:effectLst/>
                        </a:rPr>
                        <a:t>Course</a:t>
                      </a:r>
                      <a:r>
                        <a:rPr lang="pt-BR" sz="800" b="1" dirty="0">
                          <a:effectLst/>
                        </a:rPr>
                        <a:t> </a:t>
                      </a:r>
                      <a:r>
                        <a:rPr lang="pt-BR" sz="800" b="1" dirty="0" err="1">
                          <a:effectLst/>
                        </a:rPr>
                        <a:t>Name</a:t>
                      </a:r>
                      <a:endParaRPr lang="pt-BR" sz="800" dirty="0">
                        <a:effectLst/>
                      </a:endParaRP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CCCCCC"/>
                    </a:solidFill>
                  </a:tcPr>
                </a:tc>
                <a:tc>
                  <a:txBody>
                    <a:bodyPr/>
                    <a:lstStyle/>
                    <a:p>
                      <a:pPr algn="ctr"/>
                      <a:r>
                        <a:rPr lang="pt-BR" sz="800" b="1">
                          <a:effectLst/>
                        </a:rPr>
                        <a:t>US Institution</a:t>
                      </a:r>
                      <a:endParaRPr lang="pt-BR" sz="800">
                        <a:effectLst/>
                      </a:endParaRP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CCCCCC"/>
                    </a:solidFill>
                  </a:tcPr>
                </a:tc>
                <a:tc>
                  <a:txBody>
                    <a:bodyPr/>
                    <a:lstStyle/>
                    <a:p>
                      <a:pPr algn="ctr"/>
                      <a:r>
                        <a:rPr lang="pt-BR" sz="800" b="1">
                          <a:effectLst/>
                        </a:rPr>
                        <a:t>International Partner Institution</a:t>
                      </a:r>
                      <a:endParaRPr lang="pt-BR" sz="800">
                        <a:effectLst/>
                      </a:endParaRP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CCCCCC"/>
                    </a:solidFill>
                  </a:tcPr>
                </a:tc>
                <a:tc>
                  <a:txBody>
                    <a:bodyPr/>
                    <a:lstStyle/>
                    <a:p>
                      <a:pPr algn="ctr"/>
                      <a:r>
                        <a:rPr lang="pt-BR" sz="800" b="1">
                          <a:effectLst/>
                        </a:rPr>
                        <a:t>Country</a:t>
                      </a:r>
                      <a:endParaRPr lang="pt-BR" sz="800">
                        <a:effectLst/>
                      </a:endParaRP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CCCCCC"/>
                    </a:solidFill>
                  </a:tcPr>
                </a:tc>
              </a:tr>
              <a:tr h="494213">
                <a:tc>
                  <a:txBody>
                    <a:bodyPr/>
                    <a:lstStyle/>
                    <a:p>
                      <a:r>
                        <a:rPr lang="en-US" sz="800" u="none" strike="noStrike">
                          <a:solidFill>
                            <a:srgbClr val="555F92"/>
                          </a:solidFill>
                          <a:effectLst/>
                          <a:hlinkClick r:id="rId5"/>
                        </a:rPr>
                        <a:t>Gender Roles Across Cultures*</a:t>
                      </a:r>
                      <a:r>
                        <a:rPr lang="en-US" sz="800">
                          <a:effectLst/>
                        </a:rPr>
                        <a:t> (</a:t>
                      </a:r>
                      <a:r>
                        <a:rPr lang="en-US" sz="800" u="none" strike="noStrike">
                          <a:solidFill>
                            <a:srgbClr val="555F92"/>
                          </a:solidFill>
                          <a:effectLst/>
                          <a:hlinkClick r:id="rId6"/>
                        </a:rPr>
                        <a:t>Video</a:t>
                      </a:r>
                      <a:r>
                        <a:rPr lang="en-US" sz="800">
                          <a:effectLst/>
                        </a:rPr>
                        <a:t>) (</a:t>
                      </a:r>
                      <a:r>
                        <a:rPr lang="en-US" sz="800" u="none" strike="noStrike">
                          <a:solidFill>
                            <a:srgbClr val="555F92"/>
                          </a:solidFill>
                          <a:effectLst/>
                          <a:hlinkClick r:id="rId7"/>
                        </a:rPr>
                        <a:t>Powerpoint</a:t>
                      </a:r>
                      <a:r>
                        <a:rPr lang="en-US" sz="800">
                          <a:effectLst/>
                        </a:rPr>
                        <a:t>)</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College at Brockport</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Novgorod State University</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Russia</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r>
              <a:tr h="611650">
                <a:tc>
                  <a:txBody>
                    <a:bodyPr/>
                    <a:lstStyle/>
                    <a:p>
                      <a:r>
                        <a:rPr lang="en-US" sz="800" u="none" strike="noStrike">
                          <a:solidFill>
                            <a:srgbClr val="555F92"/>
                          </a:solidFill>
                          <a:effectLst/>
                          <a:hlinkClick r:id="rId8"/>
                        </a:rPr>
                        <a:t>Transatlantic Public Administration &amp; Policy*</a:t>
                      </a:r>
                      <a:r>
                        <a:rPr lang="en-US" sz="800">
                          <a:effectLst/>
                        </a:rPr>
                        <a:t> (</a:t>
                      </a:r>
                      <a:r>
                        <a:rPr lang="en-US" sz="800" u="none" strike="noStrike">
                          <a:solidFill>
                            <a:srgbClr val="555F92"/>
                          </a:solidFill>
                          <a:effectLst/>
                          <a:hlinkClick r:id="rId9"/>
                        </a:rPr>
                        <a:t>Video</a:t>
                      </a:r>
                      <a:r>
                        <a:rPr lang="en-US" sz="800">
                          <a:effectLst/>
                        </a:rPr>
                        <a:t>) (</a:t>
                      </a:r>
                      <a:r>
                        <a:rPr lang="en-US" sz="800" u="none" strike="noStrike">
                          <a:solidFill>
                            <a:srgbClr val="555F92"/>
                          </a:solidFill>
                          <a:effectLst/>
                          <a:hlinkClick r:id="rId10"/>
                        </a:rPr>
                        <a:t>Powerpoint</a:t>
                      </a:r>
                      <a:r>
                        <a:rPr lang="en-US" sz="800">
                          <a:effectLst/>
                        </a:rPr>
                        <a:t>)</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Buffalo State College</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it-IT" sz="800">
                          <a:effectLst/>
                        </a:rPr>
                        <a:t>Manchester Metro. Univ./Babes Bolyai Univ.</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UK/Romania</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r>
              <a:tr h="259339">
                <a:tc>
                  <a:txBody>
                    <a:bodyPr/>
                    <a:lstStyle/>
                    <a:p>
                      <a:r>
                        <a:rPr lang="pt-BR" sz="800">
                          <a:effectLst/>
                        </a:rPr>
                        <a:t>Engineering Ethics</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Binghamton University</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University of Western Australia</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Australia</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r>
              <a:tr h="259339">
                <a:tc>
                  <a:txBody>
                    <a:bodyPr/>
                    <a:lstStyle/>
                    <a:p>
                      <a:r>
                        <a:rPr lang="pt-BR" sz="800">
                          <a:effectLst/>
                        </a:rPr>
                        <a:t>Fundamentals of Public Management</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Binghamton University</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Shenzhen University</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China</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r>
              <a:tr h="376776">
                <a:tc>
                  <a:txBody>
                    <a:bodyPr/>
                    <a:lstStyle/>
                    <a:p>
                      <a:r>
                        <a:rPr lang="en-US" sz="800">
                          <a:effectLst/>
                        </a:rPr>
                        <a:t>Advanced Social Work Practice with Communities</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dirty="0" err="1">
                          <a:effectLst/>
                        </a:rPr>
                        <a:t>Binghamton</a:t>
                      </a:r>
                      <a:r>
                        <a:rPr lang="pt-BR" sz="800" dirty="0">
                          <a:effectLst/>
                        </a:rPr>
                        <a:t> </a:t>
                      </a:r>
                      <a:r>
                        <a:rPr lang="pt-BR" sz="800" dirty="0" err="1">
                          <a:effectLst/>
                        </a:rPr>
                        <a:t>University</a:t>
                      </a:r>
                      <a:endParaRPr lang="pt-BR" sz="800" dirty="0">
                        <a:effectLst/>
                      </a:endParaRP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en-US" sz="800">
                          <a:effectLst/>
                        </a:rPr>
                        <a:t>University of the Free State</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South Africa</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r>
              <a:tr h="376776">
                <a:tc>
                  <a:txBody>
                    <a:bodyPr/>
                    <a:lstStyle/>
                    <a:p>
                      <a:r>
                        <a:rPr lang="pt-BR" sz="800">
                          <a:effectLst/>
                        </a:rPr>
                        <a:t>Dairy Production and Management</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SUNY Cobleskill</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Belarusian Agricultural Academy</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Belarus</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r>
              <a:tr h="376776">
                <a:tc>
                  <a:txBody>
                    <a:bodyPr/>
                    <a:lstStyle/>
                    <a:p>
                      <a:r>
                        <a:rPr lang="en-US" sz="800" u="none" strike="noStrike">
                          <a:solidFill>
                            <a:srgbClr val="555F92"/>
                          </a:solidFill>
                          <a:effectLst/>
                          <a:hlinkClick r:id="rId11"/>
                        </a:rPr>
                        <a:t>Global English Composition* </a:t>
                      </a:r>
                      <a:r>
                        <a:rPr lang="en-US" sz="800">
                          <a:effectLst/>
                        </a:rPr>
                        <a:t>(</a:t>
                      </a:r>
                      <a:r>
                        <a:rPr lang="en-US" sz="800" u="none" strike="noStrike">
                          <a:solidFill>
                            <a:srgbClr val="555F92"/>
                          </a:solidFill>
                          <a:effectLst/>
                          <a:hlinkClick r:id="rId12"/>
                        </a:rPr>
                        <a:t>Video</a:t>
                      </a:r>
                      <a:r>
                        <a:rPr lang="en-US" sz="800">
                          <a:effectLst/>
                        </a:rPr>
                        <a:t>) (</a:t>
                      </a:r>
                      <a:r>
                        <a:rPr lang="en-US" sz="800" u="none" strike="noStrike">
                          <a:solidFill>
                            <a:srgbClr val="555F92"/>
                          </a:solidFill>
                          <a:effectLst/>
                          <a:hlinkClick r:id="rId13"/>
                        </a:rPr>
                        <a:t>Powerpoint</a:t>
                      </a:r>
                      <a:r>
                        <a:rPr lang="en-US" sz="800">
                          <a:effectLst/>
                        </a:rPr>
                        <a:t>)</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Corning Community College</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University of Belize</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Belize</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r>
              <a:tr h="494213">
                <a:tc>
                  <a:txBody>
                    <a:bodyPr/>
                    <a:lstStyle/>
                    <a:p>
                      <a:r>
                        <a:rPr lang="en-US" sz="800" u="none" strike="noStrike">
                          <a:solidFill>
                            <a:srgbClr val="555F92"/>
                          </a:solidFill>
                          <a:effectLst/>
                          <a:hlinkClick r:id="rId14"/>
                        </a:rPr>
                        <a:t>Voice and Movement for Actors* </a:t>
                      </a:r>
                      <a:r>
                        <a:rPr lang="en-US" sz="800">
                          <a:effectLst/>
                        </a:rPr>
                        <a:t>(</a:t>
                      </a:r>
                      <a:r>
                        <a:rPr lang="en-US" sz="800" u="none" strike="noStrike">
                          <a:solidFill>
                            <a:srgbClr val="555F92"/>
                          </a:solidFill>
                          <a:effectLst/>
                          <a:hlinkClick r:id="rId12"/>
                        </a:rPr>
                        <a:t>Video</a:t>
                      </a:r>
                      <a:r>
                        <a:rPr lang="en-US" sz="800">
                          <a:effectLst/>
                        </a:rPr>
                        <a:t>) (</a:t>
                      </a:r>
                      <a:r>
                        <a:rPr lang="en-US" sz="800" u="none" strike="noStrike">
                          <a:solidFill>
                            <a:srgbClr val="555F92"/>
                          </a:solidFill>
                          <a:effectLst/>
                          <a:hlinkClick r:id="rId13"/>
                        </a:rPr>
                        <a:t>Powerpoint</a:t>
                      </a:r>
                      <a:r>
                        <a:rPr lang="en-US" sz="800">
                          <a:effectLst/>
                        </a:rPr>
                        <a:t>)</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Corning Community College</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en-US" sz="800">
                          <a:effectLst/>
                        </a:rPr>
                        <a:t>Actors College of Theatre &amp; Television</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Australia</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r>
              <a:tr h="376776">
                <a:tc>
                  <a:txBody>
                    <a:bodyPr/>
                    <a:lstStyle/>
                    <a:p>
                      <a:r>
                        <a:rPr lang="en-US" sz="800">
                          <a:effectLst/>
                        </a:rPr>
                        <a:t>Advanced Writing Seminar</a:t>
                      </a:r>
                      <a:r>
                        <a:rPr lang="en-US" sz="800" u="none" strike="noStrike">
                          <a:solidFill>
                            <a:srgbClr val="555F92"/>
                          </a:solidFill>
                          <a:effectLst/>
                          <a:hlinkClick r:id="rId15"/>
                        </a:rPr>
                        <a:t> </a:t>
                      </a:r>
                      <a:r>
                        <a:rPr lang="en-US" sz="800">
                          <a:effectLst/>
                        </a:rPr>
                        <a:t>(</a:t>
                      </a:r>
                      <a:r>
                        <a:rPr lang="en-US" sz="800" u="none" strike="noStrike">
                          <a:solidFill>
                            <a:srgbClr val="555F92"/>
                          </a:solidFill>
                          <a:effectLst/>
                          <a:hlinkClick r:id="rId16"/>
                        </a:rPr>
                        <a:t>Video</a:t>
                      </a:r>
                      <a:r>
                        <a:rPr lang="en-US" sz="800">
                          <a:effectLst/>
                        </a:rPr>
                        <a:t>) (</a:t>
                      </a:r>
                      <a:r>
                        <a:rPr lang="en-US" sz="800" u="none" strike="noStrike">
                          <a:solidFill>
                            <a:srgbClr val="555F92"/>
                          </a:solidFill>
                          <a:effectLst/>
                          <a:hlinkClick r:id="rId17"/>
                        </a:rPr>
                        <a:t>Powerpoint</a:t>
                      </a:r>
                      <a:r>
                        <a:rPr lang="en-US" sz="800">
                          <a:effectLst/>
                        </a:rPr>
                        <a:t>)</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SUNY Cortland</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Capital Normal University</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China </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r>
              <a:tr h="494213">
                <a:tc>
                  <a:txBody>
                    <a:bodyPr/>
                    <a:lstStyle/>
                    <a:p>
                      <a:r>
                        <a:rPr lang="pt-BR" sz="800" u="none" strike="noStrike">
                          <a:solidFill>
                            <a:srgbClr val="555F92"/>
                          </a:solidFill>
                          <a:effectLst/>
                          <a:hlinkClick r:id="rId18"/>
                        </a:rPr>
                        <a:t>International Development and International Migration*</a:t>
                      </a:r>
                      <a:endParaRPr lang="pt-BR" sz="800">
                        <a:effectLst/>
                      </a:endParaRP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SUNY Cortland</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Anadolu University</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Turkey</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r>
              <a:tr h="376776">
                <a:tc>
                  <a:txBody>
                    <a:bodyPr/>
                    <a:lstStyle/>
                    <a:p>
                      <a:r>
                        <a:rPr lang="pt-BR" sz="800" u="none" strike="noStrike">
                          <a:solidFill>
                            <a:srgbClr val="555F92"/>
                          </a:solidFill>
                          <a:effectLst/>
                          <a:hlinkClick r:id="rId19"/>
                        </a:rPr>
                        <a:t>Social Control</a:t>
                      </a:r>
                      <a:endParaRPr lang="pt-BR" sz="800">
                        <a:effectLst/>
                      </a:endParaRP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a:effectLst/>
                        </a:rPr>
                        <a:t>SUNY Cortland</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en-US" sz="800">
                          <a:effectLst/>
                        </a:rPr>
                        <a:t>Belarus State University, Moscow State University</a:t>
                      </a: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c>
                  <a:txBody>
                    <a:bodyPr/>
                    <a:lstStyle/>
                    <a:p>
                      <a:r>
                        <a:rPr lang="pt-BR" sz="800" dirty="0">
                          <a:effectLst/>
                        </a:rPr>
                        <a:t>Belarus, </a:t>
                      </a:r>
                      <a:r>
                        <a:rPr lang="pt-BR" sz="800" dirty="0" err="1">
                          <a:effectLst/>
                        </a:rPr>
                        <a:t>Russia</a:t>
                      </a:r>
                      <a:endParaRPr lang="pt-BR" sz="800" dirty="0">
                        <a:effectLst/>
                      </a:endParaRPr>
                    </a:p>
                  </a:txBody>
                  <a:tcPr marL="12233" marR="12233" marT="12233" marB="12233" anchor="ctr">
                    <a:lnL>
                      <a:noFill/>
                    </a:lnL>
                    <a:lnR>
                      <a:noFill/>
                    </a:lnR>
                    <a:lnT w="9525" cap="flat" cmpd="sng" algn="ctr">
                      <a:solidFill>
                        <a:srgbClr val="CCCCCC"/>
                      </a:solidFill>
                      <a:prstDash val="dot"/>
                      <a:round/>
                      <a:headEnd type="none" w="med" len="med"/>
                      <a:tailEnd type="none" w="med" len="med"/>
                    </a:lnT>
                    <a:lnB w="9525" cap="flat" cmpd="sng" algn="ctr">
                      <a:solidFill>
                        <a:srgbClr val="CCCCCC"/>
                      </a:solidFill>
                      <a:prstDash val="dot"/>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810441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sp>
        <p:nvSpPr>
          <p:cNvPr id="8" name="CaixaDeTexto 7"/>
          <p:cNvSpPr txBox="1"/>
          <p:nvPr/>
        </p:nvSpPr>
        <p:spPr>
          <a:xfrm>
            <a:off x="1698712" y="431996"/>
            <a:ext cx="3029997" cy="707886"/>
          </a:xfrm>
          <a:prstGeom prst="rect">
            <a:avLst/>
          </a:prstGeom>
          <a:noFill/>
        </p:spPr>
        <p:txBody>
          <a:bodyPr wrap="none" rtlCol="0">
            <a:spAutoFit/>
          </a:bodyPr>
          <a:lstStyle/>
          <a:p>
            <a:r>
              <a:rPr lang="pt-BR" sz="2000" b="1" dirty="0" smtClean="0"/>
              <a:t>Disciplinas em Inglês</a:t>
            </a:r>
          </a:p>
          <a:p>
            <a:endParaRPr lang="pt-BR" sz="2000" b="1" dirty="0"/>
          </a:p>
        </p:txBody>
      </p:sp>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243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49" y="28249"/>
            <a:ext cx="44751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Shape 2"/>
          <p:cNvSpPr txBox="1"/>
          <p:nvPr/>
        </p:nvSpPr>
        <p:spPr>
          <a:xfrm>
            <a:off x="2835976" y="5006607"/>
            <a:ext cx="4040280" cy="1518737"/>
          </a:xfrm>
          <a:prstGeom prst="rect">
            <a:avLst/>
          </a:prstGeom>
        </p:spPr>
        <p:txBody>
          <a:bodyPr lIns="67500" tIns="33750" rIns="67500" bIns="33750"/>
          <a:lstStyle/>
          <a:p>
            <a:r>
              <a:rPr lang="pt-BR" sz="1500" b="1" dirty="0">
                <a:latin typeface="Arial"/>
              </a:rPr>
              <a:t>Web site:</a:t>
            </a:r>
            <a:r>
              <a:rPr lang="pt-BR" sz="1500" dirty="0">
                <a:latin typeface="Arial"/>
              </a:rPr>
              <a:t> http://www3.uepg.br/eri/</a:t>
            </a:r>
            <a:endParaRPr sz="1350" dirty="0"/>
          </a:p>
          <a:p>
            <a:endParaRPr sz="1350" dirty="0"/>
          </a:p>
          <a:p>
            <a:endParaRPr sz="1350" dirty="0"/>
          </a:p>
          <a:p>
            <a:r>
              <a:rPr lang="pt-BR" sz="1500" dirty="0">
                <a:latin typeface="Arial"/>
              </a:rPr>
              <a:t>Telefone: 3220 3260</a:t>
            </a:r>
            <a:endParaRPr sz="1350" dirty="0"/>
          </a:p>
          <a:p>
            <a:endParaRPr sz="1350" dirty="0"/>
          </a:p>
          <a:p>
            <a:r>
              <a:rPr lang="pt-BR" sz="1500" dirty="0">
                <a:latin typeface="Arial"/>
              </a:rPr>
              <a:t>e-mail: </a:t>
            </a:r>
            <a:r>
              <a:rPr lang="pt-BR" sz="1500" dirty="0" smtClean="0">
                <a:latin typeface="Arial"/>
              </a:rPr>
              <a:t>eri.uepg@gmail.com</a:t>
            </a:r>
            <a:endParaRPr sz="1350" dirty="0"/>
          </a:p>
        </p:txBody>
      </p:sp>
      <p:sp>
        <p:nvSpPr>
          <p:cNvPr id="17" name="TextShape 4"/>
          <p:cNvSpPr txBox="1"/>
          <p:nvPr/>
        </p:nvSpPr>
        <p:spPr>
          <a:xfrm>
            <a:off x="5601016" y="2636912"/>
            <a:ext cx="3435480" cy="1603530"/>
          </a:xfrm>
          <a:prstGeom prst="rect">
            <a:avLst/>
          </a:prstGeom>
        </p:spPr>
        <p:txBody>
          <a:bodyPr lIns="67500" tIns="33750" rIns="67500" bIns="33750"/>
          <a:lstStyle/>
          <a:p>
            <a:endParaRPr sz="1350" dirty="0"/>
          </a:p>
          <a:p>
            <a:r>
              <a:rPr lang="pt-BR" sz="1350" dirty="0">
                <a:latin typeface="Arial"/>
              </a:rPr>
              <a:t>PDE – Sala 08</a:t>
            </a:r>
            <a:endParaRPr sz="1350" dirty="0"/>
          </a:p>
          <a:p>
            <a:endParaRPr sz="1350" dirty="0"/>
          </a:p>
          <a:p>
            <a:r>
              <a:rPr lang="pt-BR" sz="1350" dirty="0">
                <a:latin typeface="Arial"/>
              </a:rPr>
              <a:t>Avenida General Carlos Cavalcanti, 4748</a:t>
            </a:r>
            <a:endParaRPr sz="1350" dirty="0"/>
          </a:p>
          <a:p>
            <a:endParaRPr sz="1350" dirty="0"/>
          </a:p>
          <a:p>
            <a:r>
              <a:rPr lang="pt-BR" sz="1350" dirty="0">
                <a:latin typeface="Arial"/>
              </a:rPr>
              <a:t>Campus de </a:t>
            </a:r>
            <a:r>
              <a:rPr lang="pt-BR" sz="1350" dirty="0" err="1">
                <a:latin typeface="Arial"/>
              </a:rPr>
              <a:t>Uvaranas</a:t>
            </a:r>
            <a:endParaRPr sz="1350" dirty="0"/>
          </a:p>
          <a:p>
            <a:endParaRPr sz="1350" dirty="0"/>
          </a:p>
          <a:p>
            <a:r>
              <a:rPr lang="pt-BR" sz="1350" dirty="0">
                <a:latin typeface="Arial"/>
              </a:rPr>
              <a:t>Ponta Grossa – PR,  CEP 84030-900</a:t>
            </a:r>
            <a:endParaRPr sz="1350" dirty="0"/>
          </a:p>
        </p:txBody>
      </p:sp>
      <p:sp>
        <p:nvSpPr>
          <p:cNvPr id="18" name="TextShape 5"/>
          <p:cNvSpPr txBox="1"/>
          <p:nvPr/>
        </p:nvSpPr>
        <p:spPr>
          <a:xfrm>
            <a:off x="499826" y="2412488"/>
            <a:ext cx="4576230" cy="2024624"/>
          </a:xfrm>
          <a:prstGeom prst="rect">
            <a:avLst/>
          </a:prstGeom>
        </p:spPr>
        <p:txBody>
          <a:bodyPr lIns="67500" tIns="33750" rIns="67500" bIns="33750"/>
          <a:lstStyle/>
          <a:p>
            <a:r>
              <a:rPr lang="pt-BR" sz="1350" b="1" dirty="0">
                <a:latin typeface="Arial"/>
              </a:rPr>
              <a:t>EQUIPE</a:t>
            </a:r>
            <a:endParaRPr sz="1350" dirty="0"/>
          </a:p>
          <a:p>
            <a:endParaRPr sz="1350" dirty="0"/>
          </a:p>
          <a:p>
            <a:r>
              <a:rPr lang="pt-BR" sz="1350" dirty="0">
                <a:latin typeface="Arial"/>
              </a:rPr>
              <a:t>Jarem Raul Garcia (Diretor)</a:t>
            </a:r>
            <a:endParaRPr sz="1350" dirty="0"/>
          </a:p>
          <a:p>
            <a:endParaRPr sz="1350" dirty="0"/>
          </a:p>
          <a:p>
            <a:r>
              <a:rPr lang="pt-BR" sz="1350" dirty="0" err="1">
                <a:latin typeface="Arial"/>
              </a:rPr>
              <a:t>Glaci</a:t>
            </a:r>
            <a:r>
              <a:rPr lang="pt-BR" sz="1350" dirty="0">
                <a:latin typeface="Arial"/>
              </a:rPr>
              <a:t> Meira </a:t>
            </a:r>
            <a:r>
              <a:rPr lang="pt-BR" sz="1350" dirty="0" err="1">
                <a:latin typeface="Arial"/>
              </a:rPr>
              <a:t>Hilgemberg</a:t>
            </a:r>
            <a:r>
              <a:rPr lang="pt-BR" sz="1350" dirty="0">
                <a:latin typeface="Arial"/>
              </a:rPr>
              <a:t> (Técnica Administrativa)</a:t>
            </a:r>
            <a:endParaRPr sz="1350" dirty="0"/>
          </a:p>
          <a:p>
            <a:endParaRPr sz="1350" dirty="0"/>
          </a:p>
          <a:p>
            <a:r>
              <a:rPr lang="pt-BR" sz="1350" dirty="0" smtClean="0">
                <a:latin typeface="Arial"/>
              </a:rPr>
              <a:t>Andréa </a:t>
            </a:r>
            <a:r>
              <a:rPr lang="pt-BR" sz="1350" dirty="0">
                <a:latin typeface="Arial"/>
              </a:rPr>
              <a:t>Marra </a:t>
            </a:r>
            <a:r>
              <a:rPr lang="pt-BR" sz="1350" dirty="0" err="1">
                <a:latin typeface="Arial"/>
              </a:rPr>
              <a:t>Schade</a:t>
            </a:r>
            <a:r>
              <a:rPr lang="pt-BR" sz="1350" dirty="0">
                <a:latin typeface="Arial"/>
              </a:rPr>
              <a:t> (Colaboradora</a:t>
            </a:r>
            <a:r>
              <a:rPr lang="pt-BR" sz="1350" dirty="0" smtClean="0">
                <a:latin typeface="Arial"/>
              </a:rPr>
              <a:t>)</a:t>
            </a:r>
          </a:p>
          <a:p>
            <a:endParaRPr lang="pt-BR" sz="1350" dirty="0">
              <a:latin typeface="Arial"/>
            </a:endParaRPr>
          </a:p>
          <a:p>
            <a:r>
              <a:rPr lang="pt-BR" sz="1350" dirty="0">
                <a:latin typeface="Arial"/>
              </a:rPr>
              <a:t>Victor </a:t>
            </a:r>
            <a:r>
              <a:rPr lang="pt-BR" sz="1350" dirty="0" err="1">
                <a:latin typeface="Arial"/>
              </a:rPr>
              <a:t>Schnepper</a:t>
            </a:r>
            <a:r>
              <a:rPr lang="pt-BR" sz="1350" dirty="0">
                <a:latin typeface="Arial"/>
              </a:rPr>
              <a:t> </a:t>
            </a:r>
            <a:r>
              <a:rPr lang="pt-BR" sz="1350" dirty="0" smtClean="0">
                <a:latin typeface="Arial"/>
              </a:rPr>
              <a:t>Lacerda (Profissional - Bolsista)</a:t>
            </a:r>
            <a:endParaRPr lang="pt-BR" sz="1350" dirty="0">
              <a:latin typeface="Arial"/>
            </a:endParaRPr>
          </a:p>
          <a:p>
            <a:endParaRPr sz="1350" dirty="0"/>
          </a:p>
        </p:txBody>
      </p:sp>
      <p:sp>
        <p:nvSpPr>
          <p:cNvPr id="19" name="TextShape 3"/>
          <p:cNvSpPr txBox="1"/>
          <p:nvPr/>
        </p:nvSpPr>
        <p:spPr>
          <a:xfrm>
            <a:off x="279720" y="1315730"/>
            <a:ext cx="8530920" cy="673110"/>
          </a:xfrm>
          <a:prstGeom prst="rect">
            <a:avLst/>
          </a:prstGeom>
        </p:spPr>
        <p:txBody>
          <a:bodyPr lIns="67500" tIns="33750" rIns="67500" bIns="33750"/>
          <a:lstStyle/>
          <a:p>
            <a:pPr algn="ctr">
              <a:lnSpc>
                <a:spcPct val="100000"/>
              </a:lnSpc>
            </a:pPr>
            <a:r>
              <a:rPr lang="pt-BR" dirty="0">
                <a:solidFill>
                  <a:srgbClr val="44546A"/>
                </a:solidFill>
                <a:latin typeface="Calibri"/>
              </a:rPr>
              <a:t>Escritório para Assuntos Internacionais da Universidade Estadual de Ponta Grossa</a:t>
            </a:r>
            <a:endParaRPr sz="1350" dirty="0"/>
          </a:p>
          <a:p>
            <a:pPr algn="ctr">
              <a:lnSpc>
                <a:spcPct val="100000"/>
              </a:lnSpc>
            </a:pPr>
            <a:r>
              <a:rPr lang="pt-BR" b="1" dirty="0">
                <a:solidFill>
                  <a:srgbClr val="44546A"/>
                </a:solidFill>
                <a:latin typeface="Calibri"/>
              </a:rPr>
              <a:t>ERI/UEPG</a:t>
            </a:r>
            <a:r>
              <a:rPr lang="pt-BR" dirty="0">
                <a:solidFill>
                  <a:srgbClr val="44546A"/>
                </a:solidFill>
                <a:latin typeface="Calibri"/>
              </a:rPr>
              <a:t> </a:t>
            </a:r>
            <a:endParaRPr sz="1350" dirty="0"/>
          </a:p>
        </p:txBody>
      </p:sp>
      <p:sp>
        <p:nvSpPr>
          <p:cNvPr id="13" name="Retângulo 12"/>
          <p:cNvSpPr/>
          <p:nvPr/>
        </p:nvSpPr>
        <p:spPr>
          <a:xfrm>
            <a:off x="2419349" y="1916832"/>
            <a:ext cx="4572000" cy="608372"/>
          </a:xfrm>
          <a:prstGeom prst="rect">
            <a:avLst/>
          </a:prstGeom>
        </p:spPr>
        <p:txBody>
          <a:bodyPr>
            <a:spAutoFit/>
          </a:bodyPr>
          <a:lstStyle/>
          <a:p>
            <a:pPr lvl="0" algn="ctr">
              <a:lnSpc>
                <a:spcPct val="90000"/>
              </a:lnSpc>
              <a:spcBef>
                <a:spcPts val="1000"/>
              </a:spcBef>
              <a:defRPr/>
            </a:pPr>
            <a:r>
              <a:rPr lang="pt-BR" sz="1400" dirty="0">
                <a:solidFill>
                  <a:srgbClr val="44546A"/>
                </a:solidFill>
                <a:latin typeface="Calibri" panose="020F0502020204030204"/>
              </a:rPr>
              <a:t> </a:t>
            </a:r>
            <a:r>
              <a:rPr lang="pt-BR" sz="1400" i="1" dirty="0">
                <a:solidFill>
                  <a:srgbClr val="44546A"/>
                </a:solidFill>
                <a:latin typeface="Calibri" panose="020F0502020204030204"/>
              </a:rPr>
              <a:t>criado em 27 de Novembro de 1995</a:t>
            </a:r>
          </a:p>
          <a:p>
            <a:pPr lvl="0" algn="ctr">
              <a:lnSpc>
                <a:spcPct val="90000"/>
              </a:lnSpc>
              <a:spcBef>
                <a:spcPts val="1000"/>
              </a:spcBef>
              <a:defRPr/>
            </a:pPr>
            <a:r>
              <a:rPr lang="pt-BR" sz="1400" i="1" dirty="0">
                <a:solidFill>
                  <a:srgbClr val="44546A"/>
                </a:solidFill>
                <a:latin typeface="Calibri" panose="020F0502020204030204"/>
              </a:rPr>
              <a:t>Resolução Universitária nº 028</a:t>
            </a:r>
          </a:p>
        </p:txBody>
      </p:sp>
      <p:sp>
        <p:nvSpPr>
          <p:cNvPr id="21" name="TextShape 3"/>
          <p:cNvSpPr txBox="1"/>
          <p:nvPr/>
        </p:nvSpPr>
        <p:spPr>
          <a:xfrm>
            <a:off x="279720" y="6521445"/>
            <a:ext cx="8530920" cy="336555"/>
          </a:xfrm>
          <a:prstGeom prst="rect">
            <a:avLst/>
          </a:prstGeom>
        </p:spPr>
        <p:txBody>
          <a:bodyPr lIns="67500" tIns="33750" rIns="67500" bIns="33750"/>
          <a:lstStyle/>
          <a:p>
            <a:pPr algn="ctr">
              <a:lnSpc>
                <a:spcPct val="100000"/>
              </a:lnSpc>
            </a:pPr>
            <a:r>
              <a:rPr lang="pt-BR" sz="1100" b="1" dirty="0">
                <a:solidFill>
                  <a:srgbClr val="44546A"/>
                </a:solidFill>
                <a:effectLst>
                  <a:outerShdw blurRad="38100" dist="38100" dir="2700000" algn="tl">
                    <a:srgbClr val="000000">
                      <a:alpha val="43137"/>
                    </a:srgbClr>
                  </a:outerShdw>
                </a:effectLst>
                <a:latin typeface="Calibri"/>
              </a:rPr>
              <a:t>Escritório para Assuntos Internacionais da Universidade Estadual de Ponta </a:t>
            </a:r>
            <a:r>
              <a:rPr lang="pt-BR" sz="1100" b="1" dirty="0" smtClean="0">
                <a:solidFill>
                  <a:srgbClr val="44546A"/>
                </a:solidFill>
                <a:effectLst>
                  <a:outerShdw blurRad="38100" dist="38100" dir="2700000" algn="tl">
                    <a:srgbClr val="000000">
                      <a:alpha val="43137"/>
                    </a:srgbClr>
                  </a:outerShdw>
                </a:effectLst>
                <a:latin typeface="Calibri"/>
              </a:rPr>
              <a:t>Grossa - ERI/UEPG </a:t>
            </a:r>
            <a:endParaRPr sz="1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615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sp>
        <p:nvSpPr>
          <p:cNvPr id="8" name="CaixaDeTexto 7"/>
          <p:cNvSpPr txBox="1"/>
          <p:nvPr/>
        </p:nvSpPr>
        <p:spPr>
          <a:xfrm>
            <a:off x="1698712" y="431996"/>
            <a:ext cx="4092787" cy="1015663"/>
          </a:xfrm>
          <a:prstGeom prst="rect">
            <a:avLst/>
          </a:prstGeom>
          <a:noFill/>
        </p:spPr>
        <p:txBody>
          <a:bodyPr wrap="none" rtlCol="0">
            <a:spAutoFit/>
          </a:bodyPr>
          <a:lstStyle/>
          <a:p>
            <a:r>
              <a:rPr lang="pt-BR" sz="2000" b="1" dirty="0" smtClean="0"/>
              <a:t>Rede ZICOSUR Universitária</a:t>
            </a:r>
          </a:p>
          <a:p>
            <a:endParaRPr lang="pt-BR" sz="2000" b="1" dirty="0"/>
          </a:p>
          <a:p>
            <a:endParaRPr lang="pt-BR" sz="2000" b="1" dirty="0"/>
          </a:p>
        </p:txBody>
      </p:sp>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752"/>
            <a:ext cx="6297056" cy="3616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4094609"/>
            <a:ext cx="6329736" cy="1278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1595180"/>
            <a:ext cx="25336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2121654" y="5949280"/>
            <a:ext cx="5301347" cy="461665"/>
          </a:xfrm>
          <a:prstGeom prst="rect">
            <a:avLst/>
          </a:prstGeom>
        </p:spPr>
        <p:txBody>
          <a:bodyPr wrap="square">
            <a:spAutoFit/>
          </a:bodyPr>
          <a:lstStyle/>
          <a:p>
            <a:pPr algn="ctr"/>
            <a:r>
              <a:rPr lang="pt-BR" sz="2400" b="1" dirty="0">
                <a:solidFill>
                  <a:srgbClr val="002060"/>
                </a:solidFill>
                <a:effectLst>
                  <a:outerShdw blurRad="38100" dist="38100" dir="2700000" algn="tl">
                    <a:srgbClr val="000000">
                      <a:alpha val="43137"/>
                    </a:srgbClr>
                  </a:outerShdw>
                </a:effectLst>
              </a:rPr>
              <a:t>https://zicosur.wordpress.com/</a:t>
            </a:r>
          </a:p>
        </p:txBody>
      </p:sp>
    </p:spTree>
    <p:extLst>
      <p:ext uri="{BB962C8B-B14F-4D97-AF65-F5344CB8AC3E}">
        <p14:creationId xmlns:p14="http://schemas.microsoft.com/office/powerpoint/2010/main" val="3730613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49" y="28249"/>
            <a:ext cx="44751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Shape 3"/>
          <p:cNvSpPr txBox="1"/>
          <p:nvPr/>
        </p:nvSpPr>
        <p:spPr>
          <a:xfrm>
            <a:off x="279720" y="6521445"/>
            <a:ext cx="8530920" cy="336555"/>
          </a:xfrm>
          <a:prstGeom prst="rect">
            <a:avLst/>
          </a:prstGeom>
        </p:spPr>
        <p:txBody>
          <a:bodyPr lIns="67500" tIns="33750" rIns="67500" bIns="33750"/>
          <a:lstStyle/>
          <a:p>
            <a:pPr algn="ctr">
              <a:lnSpc>
                <a:spcPct val="100000"/>
              </a:lnSpc>
            </a:pPr>
            <a:r>
              <a:rPr lang="pt-BR" sz="1100" b="1" dirty="0">
                <a:solidFill>
                  <a:srgbClr val="44546A"/>
                </a:solidFill>
                <a:effectLst>
                  <a:outerShdw blurRad="38100" dist="38100" dir="2700000" algn="tl">
                    <a:srgbClr val="000000">
                      <a:alpha val="43137"/>
                    </a:srgbClr>
                  </a:outerShdw>
                </a:effectLst>
                <a:latin typeface="Calibri"/>
              </a:rPr>
              <a:t>Escritório para Assuntos Internacionais da Universidade Estadual de Ponta </a:t>
            </a:r>
            <a:r>
              <a:rPr lang="pt-BR" sz="1100" b="1" dirty="0" smtClean="0">
                <a:solidFill>
                  <a:srgbClr val="44546A"/>
                </a:solidFill>
                <a:effectLst>
                  <a:outerShdw blurRad="38100" dist="38100" dir="2700000" algn="tl">
                    <a:srgbClr val="000000">
                      <a:alpha val="43137"/>
                    </a:srgbClr>
                  </a:outerShdw>
                </a:effectLst>
                <a:latin typeface="Calibri"/>
              </a:rPr>
              <a:t>Grossa - ERI/UEPG </a:t>
            </a:r>
            <a:endParaRPr sz="1100" b="1" dirty="0">
              <a:effectLst>
                <a:outerShdw blurRad="38100" dist="38100" dir="2700000" algn="tl">
                  <a:srgbClr val="000000">
                    <a:alpha val="43137"/>
                  </a:srgbClr>
                </a:outerShdw>
              </a:effectLst>
            </a:endParaRPr>
          </a:p>
        </p:txBody>
      </p:sp>
      <p:sp>
        <p:nvSpPr>
          <p:cNvPr id="2" name="Rectangle 1"/>
          <p:cNvSpPr/>
          <p:nvPr/>
        </p:nvSpPr>
        <p:spPr>
          <a:xfrm>
            <a:off x="1403086" y="404664"/>
            <a:ext cx="3152110" cy="338554"/>
          </a:xfrm>
          <a:prstGeom prst="rect">
            <a:avLst/>
          </a:prstGeom>
        </p:spPr>
        <p:txBody>
          <a:bodyPr wrap="square">
            <a:spAutoFit/>
          </a:bodyPr>
          <a:lstStyle/>
          <a:p>
            <a:r>
              <a:rPr lang="pt-BR" sz="1600" b="1" dirty="0"/>
              <a:t>Profa. Dra. Luciane </a:t>
            </a:r>
            <a:r>
              <a:rPr lang="pt-BR" sz="1600" b="1" dirty="0" err="1"/>
              <a:t>Stallivieri</a:t>
            </a:r>
            <a:endParaRPr lang="pt-BR" sz="1600" b="1" dirty="0"/>
          </a:p>
        </p:txBody>
      </p:sp>
      <p:sp>
        <p:nvSpPr>
          <p:cNvPr id="6" name="Rectangle 5"/>
          <p:cNvSpPr/>
          <p:nvPr/>
        </p:nvSpPr>
        <p:spPr>
          <a:xfrm>
            <a:off x="1178941" y="692696"/>
            <a:ext cx="3600400" cy="338554"/>
          </a:xfrm>
          <a:prstGeom prst="rect">
            <a:avLst/>
          </a:prstGeom>
        </p:spPr>
        <p:txBody>
          <a:bodyPr wrap="square">
            <a:spAutoFit/>
          </a:bodyPr>
          <a:lstStyle/>
          <a:p>
            <a:r>
              <a:rPr lang="pt-BR" sz="1600" b="1" dirty="0"/>
              <a:t>V </a:t>
            </a:r>
            <a:r>
              <a:rPr lang="pt-BR" sz="1600" b="1" dirty="0" smtClean="0"/>
              <a:t>SIIES - CURITIBA </a:t>
            </a:r>
            <a:r>
              <a:rPr lang="pt-BR" sz="1600" b="1" dirty="0"/>
              <a:t>– </a:t>
            </a:r>
            <a:r>
              <a:rPr lang="pt-BR" sz="1600" b="1" dirty="0" smtClean="0"/>
              <a:t>PR,  2016</a:t>
            </a:r>
            <a:endParaRPr lang="pt-BR" sz="1600" b="1" dirty="0"/>
          </a:p>
        </p:txBody>
      </p:sp>
      <p:sp>
        <p:nvSpPr>
          <p:cNvPr id="7" name="Rectangle 6"/>
          <p:cNvSpPr/>
          <p:nvPr/>
        </p:nvSpPr>
        <p:spPr>
          <a:xfrm>
            <a:off x="618659" y="1772816"/>
            <a:ext cx="5860172" cy="307777"/>
          </a:xfrm>
          <a:prstGeom prst="rect">
            <a:avLst/>
          </a:prstGeom>
        </p:spPr>
        <p:txBody>
          <a:bodyPr wrap="square">
            <a:spAutoFit/>
          </a:bodyPr>
          <a:lstStyle/>
          <a:p>
            <a:r>
              <a:rPr lang="pt-BR" sz="1400" i="1" dirty="0" smtClean="0"/>
              <a:t>1) Reconhecer </a:t>
            </a:r>
            <a:r>
              <a:rPr lang="pt-BR" sz="1400" i="1" dirty="0"/>
              <a:t>a importância e a necessidade da internacionalização.</a:t>
            </a:r>
          </a:p>
        </p:txBody>
      </p:sp>
      <p:sp>
        <p:nvSpPr>
          <p:cNvPr id="8" name="Rectangle 7"/>
          <p:cNvSpPr/>
          <p:nvPr/>
        </p:nvSpPr>
        <p:spPr>
          <a:xfrm>
            <a:off x="618659" y="2113111"/>
            <a:ext cx="6246440" cy="307777"/>
          </a:xfrm>
          <a:prstGeom prst="rect">
            <a:avLst/>
          </a:prstGeom>
        </p:spPr>
        <p:txBody>
          <a:bodyPr wrap="square">
            <a:spAutoFit/>
          </a:bodyPr>
          <a:lstStyle/>
          <a:p>
            <a:r>
              <a:rPr lang="pt-BR" sz="1400" i="1" dirty="0" smtClean="0"/>
              <a:t>2) Desenvolver </a:t>
            </a:r>
            <a:r>
              <a:rPr lang="pt-BR" sz="1400" i="1" dirty="0"/>
              <a:t>um plano para alavancar o processo de internacionalização.</a:t>
            </a:r>
          </a:p>
        </p:txBody>
      </p:sp>
      <p:sp>
        <p:nvSpPr>
          <p:cNvPr id="9" name="Rectangle 8"/>
          <p:cNvSpPr/>
          <p:nvPr/>
        </p:nvSpPr>
        <p:spPr>
          <a:xfrm>
            <a:off x="611560" y="2473151"/>
            <a:ext cx="5879301" cy="307777"/>
          </a:xfrm>
          <a:prstGeom prst="rect">
            <a:avLst/>
          </a:prstGeom>
        </p:spPr>
        <p:txBody>
          <a:bodyPr wrap="square">
            <a:spAutoFit/>
          </a:bodyPr>
          <a:lstStyle/>
          <a:p>
            <a:r>
              <a:rPr lang="pt-BR" sz="1400" i="1" dirty="0" smtClean="0"/>
              <a:t>3) Institucionalizar </a:t>
            </a:r>
            <a:r>
              <a:rPr lang="pt-BR" sz="1400" i="1" dirty="0"/>
              <a:t>o processo de internacionalização.</a:t>
            </a:r>
          </a:p>
        </p:txBody>
      </p:sp>
      <p:sp>
        <p:nvSpPr>
          <p:cNvPr id="10" name="Rectangle 9"/>
          <p:cNvSpPr/>
          <p:nvPr/>
        </p:nvSpPr>
        <p:spPr>
          <a:xfrm>
            <a:off x="599530" y="2833191"/>
            <a:ext cx="6246440" cy="307777"/>
          </a:xfrm>
          <a:prstGeom prst="rect">
            <a:avLst/>
          </a:prstGeom>
        </p:spPr>
        <p:txBody>
          <a:bodyPr wrap="square">
            <a:spAutoFit/>
          </a:bodyPr>
          <a:lstStyle/>
          <a:p>
            <a:r>
              <a:rPr lang="pt-BR" sz="1400" i="1" dirty="0" smtClean="0"/>
              <a:t>4) Criar </a:t>
            </a:r>
            <a:r>
              <a:rPr lang="pt-BR" sz="1400" i="1" dirty="0"/>
              <a:t>uma estrutura adequada para o processo de internacionalização.</a:t>
            </a:r>
          </a:p>
        </p:txBody>
      </p:sp>
      <p:sp>
        <p:nvSpPr>
          <p:cNvPr id="11" name="Rectangle 10"/>
          <p:cNvSpPr/>
          <p:nvPr/>
        </p:nvSpPr>
        <p:spPr>
          <a:xfrm>
            <a:off x="599530" y="3193812"/>
            <a:ext cx="8436966" cy="523220"/>
          </a:xfrm>
          <a:prstGeom prst="rect">
            <a:avLst/>
          </a:prstGeom>
        </p:spPr>
        <p:txBody>
          <a:bodyPr wrap="square">
            <a:spAutoFit/>
          </a:bodyPr>
          <a:lstStyle/>
          <a:p>
            <a:r>
              <a:rPr lang="pt-BR" sz="1400" i="1" dirty="0" smtClean="0"/>
              <a:t>5) Criar </a:t>
            </a:r>
            <a:r>
              <a:rPr lang="pt-BR" sz="1400" i="1" dirty="0"/>
              <a:t>uma relação próxima entre as metas de internacionalização, a missão institucional e seus objetivos, com relação ao ensino, pesquisa e extensão.</a:t>
            </a:r>
          </a:p>
        </p:txBody>
      </p:sp>
      <p:sp>
        <p:nvSpPr>
          <p:cNvPr id="12" name="Rectangle 11"/>
          <p:cNvSpPr/>
          <p:nvPr/>
        </p:nvSpPr>
        <p:spPr>
          <a:xfrm>
            <a:off x="618659" y="3769876"/>
            <a:ext cx="8417837" cy="523220"/>
          </a:xfrm>
          <a:prstGeom prst="rect">
            <a:avLst/>
          </a:prstGeom>
        </p:spPr>
        <p:txBody>
          <a:bodyPr wrap="square">
            <a:spAutoFit/>
          </a:bodyPr>
          <a:lstStyle/>
          <a:p>
            <a:r>
              <a:rPr lang="pt-BR" sz="1400" i="1" dirty="0" smtClean="0"/>
              <a:t>6) Integrar </a:t>
            </a:r>
            <a:r>
              <a:rPr lang="pt-BR" sz="1400" i="1" dirty="0"/>
              <a:t>a dimensão internacional no desenvolvimento de projetos das unidades e dos departamentos da instituição.</a:t>
            </a:r>
          </a:p>
        </p:txBody>
      </p:sp>
      <p:sp>
        <p:nvSpPr>
          <p:cNvPr id="13" name="Rectangle 12"/>
          <p:cNvSpPr/>
          <p:nvPr/>
        </p:nvSpPr>
        <p:spPr>
          <a:xfrm>
            <a:off x="618657" y="4345940"/>
            <a:ext cx="8417837" cy="523220"/>
          </a:xfrm>
          <a:prstGeom prst="rect">
            <a:avLst/>
          </a:prstGeom>
        </p:spPr>
        <p:txBody>
          <a:bodyPr wrap="square">
            <a:spAutoFit/>
          </a:bodyPr>
          <a:lstStyle/>
          <a:p>
            <a:r>
              <a:rPr lang="pt-BR" sz="1400" i="1" dirty="0" smtClean="0"/>
              <a:t>7) Utilizar </a:t>
            </a:r>
            <a:r>
              <a:rPr lang="pt-BR" sz="1400" i="1" dirty="0"/>
              <a:t>estratégias que incluam o ensino, a educação continuada, a pesquisa, a mobilidade acadêmica e administrativa, e, principalmente, a inovação curricular.</a:t>
            </a:r>
          </a:p>
        </p:txBody>
      </p:sp>
      <p:sp>
        <p:nvSpPr>
          <p:cNvPr id="14" name="Rectangle 13"/>
          <p:cNvSpPr/>
          <p:nvPr/>
        </p:nvSpPr>
        <p:spPr>
          <a:xfrm>
            <a:off x="611560" y="4921423"/>
            <a:ext cx="8424934" cy="307777"/>
          </a:xfrm>
          <a:prstGeom prst="rect">
            <a:avLst/>
          </a:prstGeom>
        </p:spPr>
        <p:txBody>
          <a:bodyPr wrap="square">
            <a:spAutoFit/>
          </a:bodyPr>
          <a:lstStyle/>
          <a:p>
            <a:r>
              <a:rPr lang="pt-BR" sz="1400" i="1" dirty="0" smtClean="0"/>
              <a:t>8) Desenvolver </a:t>
            </a:r>
            <a:r>
              <a:rPr lang="pt-BR" sz="1400" i="1" dirty="0"/>
              <a:t>a avaliação sistemática da internacionalização, de acordo com os padrões de qualidade.</a:t>
            </a:r>
          </a:p>
        </p:txBody>
      </p:sp>
      <p:sp>
        <p:nvSpPr>
          <p:cNvPr id="15" name="Rectangle 14"/>
          <p:cNvSpPr/>
          <p:nvPr/>
        </p:nvSpPr>
        <p:spPr>
          <a:xfrm>
            <a:off x="611560" y="5282044"/>
            <a:ext cx="8424934" cy="523220"/>
          </a:xfrm>
          <a:prstGeom prst="rect">
            <a:avLst/>
          </a:prstGeom>
        </p:spPr>
        <p:txBody>
          <a:bodyPr wrap="square">
            <a:spAutoFit/>
          </a:bodyPr>
          <a:lstStyle/>
          <a:p>
            <a:r>
              <a:rPr lang="pt-BR" sz="1400" i="1" dirty="0" smtClean="0"/>
              <a:t>9) Estabelecer </a:t>
            </a:r>
            <a:r>
              <a:rPr lang="pt-BR" sz="1400" i="1" dirty="0"/>
              <a:t>um escritório de Relações Internacionais como agente de mudanças institucionais , levando em consideração as necessidades da instituição.</a:t>
            </a:r>
          </a:p>
        </p:txBody>
      </p:sp>
      <p:sp>
        <p:nvSpPr>
          <p:cNvPr id="16" name="Rectangle 15"/>
          <p:cNvSpPr/>
          <p:nvPr/>
        </p:nvSpPr>
        <p:spPr>
          <a:xfrm>
            <a:off x="504056" y="5858108"/>
            <a:ext cx="7740352" cy="307777"/>
          </a:xfrm>
          <a:prstGeom prst="rect">
            <a:avLst/>
          </a:prstGeom>
        </p:spPr>
        <p:txBody>
          <a:bodyPr wrap="square">
            <a:spAutoFit/>
          </a:bodyPr>
          <a:lstStyle/>
          <a:p>
            <a:r>
              <a:rPr lang="pt-BR" sz="1400" i="1" dirty="0" smtClean="0"/>
              <a:t>10) Estabelecer </a:t>
            </a:r>
            <a:r>
              <a:rPr lang="pt-BR" sz="1400" i="1" dirty="0"/>
              <a:t>um plano que dê visibilidade às atividades de internacionalização.</a:t>
            </a:r>
          </a:p>
        </p:txBody>
      </p:sp>
      <p:sp>
        <p:nvSpPr>
          <p:cNvPr id="17" name="Rectangle 16"/>
          <p:cNvSpPr/>
          <p:nvPr/>
        </p:nvSpPr>
        <p:spPr>
          <a:xfrm>
            <a:off x="2626463" y="1326250"/>
            <a:ext cx="1800493" cy="369332"/>
          </a:xfrm>
          <a:prstGeom prst="rect">
            <a:avLst/>
          </a:prstGeom>
        </p:spPr>
        <p:txBody>
          <a:bodyPr wrap="none">
            <a:spAutoFit/>
          </a:bodyPr>
          <a:lstStyle/>
          <a:p>
            <a:r>
              <a:rPr lang="pt-BR" b="1" dirty="0" smtClean="0">
                <a:solidFill>
                  <a:srgbClr val="002060"/>
                </a:solidFill>
                <a:effectLst>
                  <a:outerShdw blurRad="38100" dist="38100" dir="2700000" algn="tl">
                    <a:srgbClr val="000000">
                      <a:alpha val="43137"/>
                    </a:srgbClr>
                  </a:outerShdw>
                </a:effectLst>
              </a:rPr>
              <a:t>Plano </a:t>
            </a:r>
            <a:r>
              <a:rPr lang="pt-BR" b="1" dirty="0">
                <a:solidFill>
                  <a:srgbClr val="002060"/>
                </a:solidFill>
                <a:effectLst>
                  <a:outerShdw blurRad="38100" dist="38100" dir="2700000" algn="tl">
                    <a:srgbClr val="000000">
                      <a:alpha val="43137"/>
                    </a:srgbClr>
                  </a:outerShdw>
                </a:effectLst>
              </a:rPr>
              <a:t>de ação </a:t>
            </a:r>
          </a:p>
        </p:txBody>
      </p:sp>
    </p:spTree>
    <p:extLst>
      <p:ext uri="{BB962C8B-B14F-4D97-AF65-F5344CB8AC3E}">
        <p14:creationId xmlns:p14="http://schemas.microsoft.com/office/powerpoint/2010/main" val="332045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par>
                                <p:cTn id="8" presetID="6" presetClass="exit" presetSubtype="32" fill="hold" grpId="0" nodeType="withEffect">
                                  <p:stCondLst>
                                    <p:cond delay="0"/>
                                  </p:stCondLst>
                                  <p:childTnLst>
                                    <p:animEffect transition="out" filter="circle(out)">
                                      <p:cBhvr>
                                        <p:cTn id="9" dur="2000"/>
                                        <p:tgtEl>
                                          <p:spTgt spid="15"/>
                                        </p:tgtEl>
                                      </p:cBhvr>
                                    </p:animEffect>
                                    <p:set>
                                      <p:cBhvr>
                                        <p:cTn id="10" dur="1" fill="hold">
                                          <p:stCondLst>
                                            <p:cond delay="1999"/>
                                          </p:stCondLst>
                                        </p:cTn>
                                        <p:tgtEl>
                                          <p:spTgt spid="15"/>
                                        </p:tgtEl>
                                        <p:attrNameLst>
                                          <p:attrName>style.visibility</p:attrName>
                                        </p:attrNameLst>
                                      </p:cBhvr>
                                      <p:to>
                                        <p:strVal val="hidden"/>
                                      </p:to>
                                    </p:set>
                                  </p:childTnLst>
                                </p:cTn>
                              </p:par>
                              <p:par>
                                <p:cTn id="11" presetID="6" presetClass="exit" presetSubtype="32" fill="hold" grpId="0" nodeType="withEffect">
                                  <p:stCondLst>
                                    <p:cond delay="0"/>
                                  </p:stCondLst>
                                  <p:childTnLst>
                                    <p:animEffect transition="out" filter="circle(out)">
                                      <p:cBhvr>
                                        <p:cTn id="12" dur="2000"/>
                                        <p:tgtEl>
                                          <p:spTgt spid="16"/>
                                        </p:tgtEl>
                                      </p:cBhvr>
                                    </p:animEffect>
                                    <p:set>
                                      <p:cBhvr>
                                        <p:cTn id="13"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49" y="28249"/>
            <a:ext cx="44751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Shape 3"/>
          <p:cNvSpPr txBox="1"/>
          <p:nvPr/>
        </p:nvSpPr>
        <p:spPr>
          <a:xfrm>
            <a:off x="279720" y="6521445"/>
            <a:ext cx="8530920" cy="336555"/>
          </a:xfrm>
          <a:prstGeom prst="rect">
            <a:avLst/>
          </a:prstGeom>
        </p:spPr>
        <p:txBody>
          <a:bodyPr lIns="67500" tIns="33750" rIns="67500" bIns="33750"/>
          <a:lstStyle/>
          <a:p>
            <a:pPr algn="ctr">
              <a:lnSpc>
                <a:spcPct val="100000"/>
              </a:lnSpc>
            </a:pPr>
            <a:r>
              <a:rPr lang="pt-BR" sz="1100" b="1" dirty="0">
                <a:solidFill>
                  <a:srgbClr val="44546A"/>
                </a:solidFill>
                <a:effectLst>
                  <a:outerShdw blurRad="38100" dist="38100" dir="2700000" algn="tl">
                    <a:srgbClr val="000000">
                      <a:alpha val="43137"/>
                    </a:srgbClr>
                  </a:outerShdw>
                </a:effectLst>
                <a:latin typeface="Calibri"/>
              </a:rPr>
              <a:t>Escritório para Assuntos Internacionais da Universidade Estadual de Ponta </a:t>
            </a:r>
            <a:r>
              <a:rPr lang="pt-BR" sz="1100" b="1" dirty="0" smtClean="0">
                <a:solidFill>
                  <a:srgbClr val="44546A"/>
                </a:solidFill>
                <a:effectLst>
                  <a:outerShdw blurRad="38100" dist="38100" dir="2700000" algn="tl">
                    <a:srgbClr val="000000">
                      <a:alpha val="43137"/>
                    </a:srgbClr>
                  </a:outerShdw>
                </a:effectLst>
                <a:latin typeface="Calibri"/>
              </a:rPr>
              <a:t>Grossa - ERI/UEPG </a:t>
            </a:r>
            <a:endParaRPr sz="1100" b="1" dirty="0">
              <a:effectLst>
                <a:outerShdw blurRad="38100" dist="38100" dir="2700000" algn="tl">
                  <a:srgbClr val="000000">
                    <a:alpha val="43137"/>
                  </a:srgbClr>
                </a:outerShdw>
              </a:effectLst>
            </a:endParaRPr>
          </a:p>
        </p:txBody>
      </p:sp>
      <p:sp>
        <p:nvSpPr>
          <p:cNvPr id="7" name="Rectangle 6"/>
          <p:cNvSpPr/>
          <p:nvPr/>
        </p:nvSpPr>
        <p:spPr>
          <a:xfrm>
            <a:off x="618658" y="1196752"/>
            <a:ext cx="7625749" cy="338554"/>
          </a:xfrm>
          <a:prstGeom prst="rect">
            <a:avLst/>
          </a:prstGeom>
        </p:spPr>
        <p:txBody>
          <a:bodyPr wrap="square">
            <a:spAutoFit/>
          </a:bodyPr>
          <a:lstStyle/>
          <a:p>
            <a:r>
              <a:rPr lang="pt-BR" sz="1600" b="1" dirty="0" smtClean="0"/>
              <a:t>1) Reconhecer </a:t>
            </a:r>
            <a:r>
              <a:rPr lang="pt-BR" sz="1600" b="1" dirty="0"/>
              <a:t>a importância e a necessidade da internacionalização.</a:t>
            </a:r>
          </a:p>
        </p:txBody>
      </p:sp>
      <p:sp>
        <p:nvSpPr>
          <p:cNvPr id="17" name="Rectangle 16"/>
          <p:cNvSpPr/>
          <p:nvPr/>
        </p:nvSpPr>
        <p:spPr>
          <a:xfrm>
            <a:off x="1212960" y="2277114"/>
            <a:ext cx="7597679" cy="523220"/>
          </a:xfrm>
          <a:prstGeom prst="rect">
            <a:avLst/>
          </a:prstGeom>
        </p:spPr>
        <p:txBody>
          <a:bodyPr wrap="square">
            <a:spAutoFit/>
          </a:bodyPr>
          <a:lstStyle/>
          <a:p>
            <a:r>
              <a:rPr lang="pt-BR" sz="1400" dirty="0" smtClean="0"/>
              <a:t>    Definição, pela administração central,  de metas e propostas de desenvolvimento de ações de internacionalização. </a:t>
            </a:r>
            <a:endParaRPr lang="pt-BR" sz="1400" dirty="0"/>
          </a:p>
        </p:txBody>
      </p:sp>
      <p:sp>
        <p:nvSpPr>
          <p:cNvPr id="18" name="Rectangle 17"/>
          <p:cNvSpPr/>
          <p:nvPr/>
        </p:nvSpPr>
        <p:spPr>
          <a:xfrm>
            <a:off x="1222793" y="2978368"/>
            <a:ext cx="7597679" cy="523220"/>
          </a:xfrm>
          <a:prstGeom prst="rect">
            <a:avLst/>
          </a:prstGeom>
        </p:spPr>
        <p:txBody>
          <a:bodyPr wrap="square">
            <a:spAutoFit/>
          </a:bodyPr>
          <a:lstStyle/>
          <a:p>
            <a:r>
              <a:rPr lang="pt-BR" sz="1400" dirty="0" smtClean="0"/>
              <a:t>    Reconhecimento, por parte dos alunos, que um período de experiência internacional pode fazer diferença na sua formação futura.</a:t>
            </a:r>
            <a:endParaRPr lang="pt-BR" sz="1400" dirty="0"/>
          </a:p>
        </p:txBody>
      </p:sp>
      <p:sp>
        <p:nvSpPr>
          <p:cNvPr id="19" name="Rectangle 18"/>
          <p:cNvSpPr/>
          <p:nvPr/>
        </p:nvSpPr>
        <p:spPr>
          <a:xfrm>
            <a:off x="1222793" y="3698448"/>
            <a:ext cx="7597679" cy="738664"/>
          </a:xfrm>
          <a:prstGeom prst="rect">
            <a:avLst/>
          </a:prstGeom>
        </p:spPr>
        <p:txBody>
          <a:bodyPr wrap="square">
            <a:spAutoFit/>
          </a:bodyPr>
          <a:lstStyle/>
          <a:p>
            <a:r>
              <a:rPr lang="pt-BR" sz="1400" dirty="0" smtClean="0"/>
              <a:t>    O acadêmico (professor/pesquisador), em sua maioria, entendem que parcerias e experiências internacionais refletem de maneira direta na qualidade de sua atuação profissional.</a:t>
            </a:r>
            <a:endParaRPr lang="pt-BR" sz="1400" dirty="0"/>
          </a:p>
        </p:txBody>
      </p:sp>
      <p:sp>
        <p:nvSpPr>
          <p:cNvPr id="20" name="Rectangle 19"/>
          <p:cNvSpPr/>
          <p:nvPr/>
        </p:nvSpPr>
        <p:spPr>
          <a:xfrm>
            <a:off x="1222793" y="4634552"/>
            <a:ext cx="7597679" cy="523220"/>
          </a:xfrm>
          <a:prstGeom prst="rect">
            <a:avLst/>
          </a:prstGeom>
        </p:spPr>
        <p:txBody>
          <a:bodyPr wrap="square">
            <a:spAutoFit/>
          </a:bodyPr>
          <a:lstStyle/>
          <a:p>
            <a:r>
              <a:rPr lang="pt-BR" sz="1400" dirty="0" smtClean="0"/>
              <a:t>    O agente universitário está mais distante de visualizar uma importância que experiências internacionais podem trazer a sua atuação profissional.</a:t>
            </a:r>
            <a:endParaRPr lang="pt-BR" sz="1400" dirty="0"/>
          </a:p>
        </p:txBody>
      </p:sp>
      <p:sp>
        <p:nvSpPr>
          <p:cNvPr id="21" name="Rectangle 20"/>
          <p:cNvSpPr/>
          <p:nvPr/>
        </p:nvSpPr>
        <p:spPr>
          <a:xfrm>
            <a:off x="1222793" y="5498648"/>
            <a:ext cx="7597679" cy="954107"/>
          </a:xfrm>
          <a:prstGeom prst="rect">
            <a:avLst/>
          </a:prstGeom>
        </p:spPr>
        <p:txBody>
          <a:bodyPr wrap="square">
            <a:spAutoFit/>
          </a:bodyPr>
          <a:lstStyle/>
          <a:p>
            <a:pPr algn="ctr"/>
            <a:r>
              <a:rPr lang="pt-BR" sz="1400" dirty="0" smtClean="0"/>
              <a:t>    EMBORA EXISTA O RECONHECIMENTO DA IMPORTÂNCIA DA INTERNACIONALIZAÇÃO</a:t>
            </a:r>
          </a:p>
          <a:p>
            <a:pPr algn="ctr"/>
            <a:endParaRPr lang="pt-BR" sz="1400" dirty="0"/>
          </a:p>
          <a:p>
            <a:pPr algn="ctr"/>
            <a:r>
              <a:rPr lang="pt-BR" sz="1400" dirty="0" smtClean="0"/>
              <a:t>AINDA HÁ DIFICULDADE NO ESTABELECIMENTO DE PRIORIDADES E ESTRATÉGIAS </a:t>
            </a:r>
            <a:endParaRPr lang="pt-BR" sz="1400" dirty="0"/>
          </a:p>
        </p:txBody>
      </p:sp>
    </p:spTree>
    <p:extLst>
      <p:ext uri="{BB962C8B-B14F-4D97-AF65-F5344CB8AC3E}">
        <p14:creationId xmlns:p14="http://schemas.microsoft.com/office/powerpoint/2010/main" val="2742695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49" y="28249"/>
            <a:ext cx="44751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Shape 3"/>
          <p:cNvSpPr txBox="1"/>
          <p:nvPr/>
        </p:nvSpPr>
        <p:spPr>
          <a:xfrm>
            <a:off x="279720" y="6521445"/>
            <a:ext cx="8530920" cy="336555"/>
          </a:xfrm>
          <a:prstGeom prst="rect">
            <a:avLst/>
          </a:prstGeom>
        </p:spPr>
        <p:txBody>
          <a:bodyPr lIns="67500" tIns="33750" rIns="67500" bIns="33750"/>
          <a:lstStyle/>
          <a:p>
            <a:pPr algn="ctr">
              <a:lnSpc>
                <a:spcPct val="100000"/>
              </a:lnSpc>
            </a:pPr>
            <a:r>
              <a:rPr lang="pt-BR" sz="1100" b="1" dirty="0">
                <a:solidFill>
                  <a:srgbClr val="44546A"/>
                </a:solidFill>
                <a:effectLst>
                  <a:outerShdw blurRad="38100" dist="38100" dir="2700000" algn="tl">
                    <a:srgbClr val="000000">
                      <a:alpha val="43137"/>
                    </a:srgbClr>
                  </a:outerShdw>
                </a:effectLst>
                <a:latin typeface="Calibri"/>
              </a:rPr>
              <a:t>Escritório para Assuntos Internacionais da Universidade Estadual de Ponta </a:t>
            </a:r>
            <a:r>
              <a:rPr lang="pt-BR" sz="1100" b="1" dirty="0" smtClean="0">
                <a:solidFill>
                  <a:srgbClr val="44546A"/>
                </a:solidFill>
                <a:effectLst>
                  <a:outerShdw blurRad="38100" dist="38100" dir="2700000" algn="tl">
                    <a:srgbClr val="000000">
                      <a:alpha val="43137"/>
                    </a:srgbClr>
                  </a:outerShdw>
                </a:effectLst>
                <a:latin typeface="Calibri"/>
              </a:rPr>
              <a:t>Grossa - ERI/UEPG </a:t>
            </a:r>
            <a:endParaRPr sz="1100" b="1" dirty="0">
              <a:effectLst>
                <a:outerShdw blurRad="38100" dist="38100" dir="2700000" algn="tl">
                  <a:srgbClr val="000000">
                    <a:alpha val="43137"/>
                  </a:srgbClr>
                </a:outerShdw>
              </a:effectLst>
            </a:endParaRPr>
          </a:p>
        </p:txBody>
      </p:sp>
      <p:sp>
        <p:nvSpPr>
          <p:cNvPr id="7" name="Rectangle 6"/>
          <p:cNvSpPr/>
          <p:nvPr/>
        </p:nvSpPr>
        <p:spPr>
          <a:xfrm>
            <a:off x="618658" y="1196752"/>
            <a:ext cx="7625749" cy="338554"/>
          </a:xfrm>
          <a:prstGeom prst="rect">
            <a:avLst/>
          </a:prstGeom>
        </p:spPr>
        <p:txBody>
          <a:bodyPr wrap="square">
            <a:spAutoFit/>
          </a:bodyPr>
          <a:lstStyle/>
          <a:p>
            <a:r>
              <a:rPr lang="pt-BR" sz="1600" b="1" dirty="0" smtClean="0"/>
              <a:t>2) </a:t>
            </a:r>
            <a:r>
              <a:rPr lang="pt-BR" sz="1600" b="1" dirty="0"/>
              <a:t>Desenvolver um plano para alavancar o processo de internacionalização.</a:t>
            </a:r>
          </a:p>
        </p:txBody>
      </p:sp>
      <p:sp>
        <p:nvSpPr>
          <p:cNvPr id="17" name="Rectangle 16"/>
          <p:cNvSpPr/>
          <p:nvPr/>
        </p:nvSpPr>
        <p:spPr>
          <a:xfrm>
            <a:off x="1212960" y="1772816"/>
            <a:ext cx="7597679" cy="307777"/>
          </a:xfrm>
          <a:prstGeom prst="rect">
            <a:avLst/>
          </a:prstGeom>
        </p:spPr>
        <p:txBody>
          <a:bodyPr wrap="square">
            <a:spAutoFit/>
          </a:bodyPr>
          <a:lstStyle/>
          <a:p>
            <a:r>
              <a:rPr lang="pt-BR" sz="1400" dirty="0" smtClean="0"/>
              <a:t>    Incluir a Comunidade Acadêmica no estabelecimento desse plano</a:t>
            </a:r>
            <a:endParaRPr lang="pt-BR" sz="1400" dirty="0"/>
          </a:p>
        </p:txBody>
      </p:sp>
      <p:sp>
        <p:nvSpPr>
          <p:cNvPr id="18" name="Rectangle 17"/>
          <p:cNvSpPr/>
          <p:nvPr/>
        </p:nvSpPr>
        <p:spPr>
          <a:xfrm>
            <a:off x="1222793" y="2257466"/>
            <a:ext cx="7597679" cy="523220"/>
          </a:xfrm>
          <a:prstGeom prst="rect">
            <a:avLst/>
          </a:prstGeom>
        </p:spPr>
        <p:txBody>
          <a:bodyPr wrap="square">
            <a:spAutoFit/>
          </a:bodyPr>
          <a:lstStyle/>
          <a:p>
            <a:r>
              <a:rPr lang="pt-BR" sz="1400" dirty="0" smtClean="0"/>
              <a:t>    Estimular e participar de ações voltadas ao desenvolvimento da internacionalização de iniciativa da comunidade universitária</a:t>
            </a:r>
            <a:endParaRPr lang="pt-BR" sz="1400" dirty="0"/>
          </a:p>
        </p:txBody>
      </p:sp>
      <p:sp>
        <p:nvSpPr>
          <p:cNvPr id="2" name="Rectangle 1"/>
          <p:cNvSpPr/>
          <p:nvPr/>
        </p:nvSpPr>
        <p:spPr>
          <a:xfrm>
            <a:off x="216024" y="3143305"/>
            <a:ext cx="4032448" cy="584775"/>
          </a:xfrm>
          <a:prstGeom prst="rect">
            <a:avLst/>
          </a:prstGeom>
        </p:spPr>
        <p:txBody>
          <a:bodyPr wrap="square">
            <a:spAutoFit/>
          </a:bodyPr>
          <a:lstStyle/>
          <a:p>
            <a:pPr algn="ctr"/>
            <a:r>
              <a:rPr lang="pt-BR" sz="1600" b="1" dirty="0"/>
              <a:t>Projeto de Extensão Vivendo o Intercâmbio:   a UEPG apoia você!</a:t>
            </a:r>
          </a:p>
        </p:txBody>
      </p:sp>
      <p:sp>
        <p:nvSpPr>
          <p:cNvPr id="6" name="Rectangle 5"/>
          <p:cNvSpPr/>
          <p:nvPr/>
        </p:nvSpPr>
        <p:spPr>
          <a:xfrm>
            <a:off x="144016" y="3916794"/>
            <a:ext cx="4572000" cy="1384995"/>
          </a:xfrm>
          <a:prstGeom prst="rect">
            <a:avLst/>
          </a:prstGeom>
        </p:spPr>
        <p:txBody>
          <a:bodyPr>
            <a:spAutoFit/>
          </a:bodyPr>
          <a:lstStyle/>
          <a:p>
            <a:pPr algn="ctr"/>
            <a:r>
              <a:rPr lang="pt-BR" sz="1400" dirty="0"/>
              <a:t>Em parceria com o ERI e com COAE, o Projeto </a:t>
            </a:r>
            <a:r>
              <a:rPr lang="pt-BR" sz="1400" dirty="0" smtClean="0"/>
              <a:t>recepciona </a:t>
            </a:r>
            <a:r>
              <a:rPr lang="pt-BR" sz="1400" dirty="0"/>
              <a:t>os acadêmicos (as) internacionais da UEPG, da graduação e da </a:t>
            </a:r>
            <a:r>
              <a:rPr lang="pt-BR" sz="1400" dirty="0" smtClean="0"/>
              <a:t>pós-graduação. </a:t>
            </a:r>
            <a:r>
              <a:rPr lang="pt-BR" sz="1400" dirty="0" smtClean="0"/>
              <a:t>Busca-se </a:t>
            </a:r>
            <a:r>
              <a:rPr lang="pt-BR" sz="1400" dirty="0"/>
              <a:t>a participação da reitoria, das </a:t>
            </a:r>
            <a:r>
              <a:rPr lang="pt-BR" sz="1400" dirty="0" err="1"/>
              <a:t>pró-reitorias</a:t>
            </a:r>
            <a:r>
              <a:rPr lang="pt-BR" sz="1400" dirty="0"/>
              <a:t> e dos coordenadores de curso aos quais os alunos estão vinculados</a:t>
            </a:r>
          </a:p>
        </p:txBody>
      </p:sp>
      <p:pic>
        <p:nvPicPr>
          <p:cNvPr id="11" name="Picture 10"/>
          <p:cNvPicPr>
            <a:picLocks noChangeAspect="1"/>
          </p:cNvPicPr>
          <p:nvPr/>
        </p:nvPicPr>
        <p:blipFill>
          <a:blip r:embed="rId6"/>
          <a:stretch>
            <a:fillRect/>
          </a:stretch>
        </p:blipFill>
        <p:spPr>
          <a:xfrm>
            <a:off x="6300192" y="4715960"/>
            <a:ext cx="2699791" cy="1805485"/>
          </a:xfrm>
          <a:prstGeom prst="rect">
            <a:avLst/>
          </a:prstGeom>
        </p:spPr>
      </p:pic>
      <p:pic>
        <p:nvPicPr>
          <p:cNvPr id="12" name="Picture 11"/>
          <p:cNvPicPr>
            <a:picLocks noChangeAspect="1"/>
          </p:cNvPicPr>
          <p:nvPr/>
        </p:nvPicPr>
        <p:blipFill>
          <a:blip r:embed="rId7"/>
          <a:stretch>
            <a:fillRect/>
          </a:stretch>
        </p:blipFill>
        <p:spPr>
          <a:xfrm>
            <a:off x="4749527" y="2715580"/>
            <a:ext cx="3101330" cy="2065486"/>
          </a:xfrm>
          <a:prstGeom prst="rect">
            <a:avLst/>
          </a:prstGeom>
        </p:spPr>
      </p:pic>
      <p:sp>
        <p:nvSpPr>
          <p:cNvPr id="8" name="Rectangle 7"/>
          <p:cNvSpPr/>
          <p:nvPr/>
        </p:nvSpPr>
        <p:spPr>
          <a:xfrm>
            <a:off x="1966790" y="5743785"/>
            <a:ext cx="646331" cy="369332"/>
          </a:xfrm>
          <a:prstGeom prst="rect">
            <a:avLst/>
          </a:prstGeom>
        </p:spPr>
        <p:txBody>
          <a:bodyPr wrap="none">
            <a:spAutoFit/>
          </a:bodyPr>
          <a:lstStyle/>
          <a:p>
            <a:r>
              <a:rPr lang="pt-BR" b="1" dirty="0" smtClean="0">
                <a:solidFill>
                  <a:srgbClr val="002060"/>
                </a:solidFill>
                <a:effectLst>
                  <a:outerShdw blurRad="38100" dist="38100" dir="2700000" algn="tl">
                    <a:srgbClr val="000000">
                      <a:alpha val="43137"/>
                    </a:srgbClr>
                  </a:outerShdw>
                </a:effectLst>
              </a:rPr>
              <a:t>USF</a:t>
            </a:r>
            <a:endParaRPr lang="pt-BR"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5465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49" y="28249"/>
            <a:ext cx="44751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Shape 3"/>
          <p:cNvSpPr txBox="1"/>
          <p:nvPr/>
        </p:nvSpPr>
        <p:spPr>
          <a:xfrm>
            <a:off x="279720" y="6521445"/>
            <a:ext cx="8530920" cy="336555"/>
          </a:xfrm>
          <a:prstGeom prst="rect">
            <a:avLst/>
          </a:prstGeom>
        </p:spPr>
        <p:txBody>
          <a:bodyPr lIns="67500" tIns="33750" rIns="67500" bIns="33750"/>
          <a:lstStyle/>
          <a:p>
            <a:pPr algn="ctr">
              <a:lnSpc>
                <a:spcPct val="100000"/>
              </a:lnSpc>
            </a:pPr>
            <a:r>
              <a:rPr lang="pt-BR" sz="1100" b="1" dirty="0">
                <a:solidFill>
                  <a:srgbClr val="44546A"/>
                </a:solidFill>
                <a:effectLst>
                  <a:outerShdw blurRad="38100" dist="38100" dir="2700000" algn="tl">
                    <a:srgbClr val="000000">
                      <a:alpha val="43137"/>
                    </a:srgbClr>
                  </a:outerShdw>
                </a:effectLst>
                <a:latin typeface="Calibri"/>
              </a:rPr>
              <a:t>Escritório para Assuntos Internacionais da Universidade Estadual de Ponta </a:t>
            </a:r>
            <a:r>
              <a:rPr lang="pt-BR" sz="1100" b="1" dirty="0" smtClean="0">
                <a:solidFill>
                  <a:srgbClr val="44546A"/>
                </a:solidFill>
                <a:effectLst>
                  <a:outerShdw blurRad="38100" dist="38100" dir="2700000" algn="tl">
                    <a:srgbClr val="000000">
                      <a:alpha val="43137"/>
                    </a:srgbClr>
                  </a:outerShdw>
                </a:effectLst>
                <a:latin typeface="Calibri"/>
              </a:rPr>
              <a:t>Grossa - ERI/UEPG </a:t>
            </a:r>
            <a:endParaRPr sz="1100" b="1" dirty="0">
              <a:effectLst>
                <a:outerShdw blurRad="38100" dist="38100" dir="2700000" algn="tl">
                  <a:srgbClr val="000000">
                    <a:alpha val="43137"/>
                  </a:srgbClr>
                </a:outerShdw>
              </a:effectLst>
            </a:endParaRPr>
          </a:p>
        </p:txBody>
      </p:sp>
      <p:sp>
        <p:nvSpPr>
          <p:cNvPr id="7" name="Rectangle 6"/>
          <p:cNvSpPr/>
          <p:nvPr/>
        </p:nvSpPr>
        <p:spPr>
          <a:xfrm>
            <a:off x="618658" y="1196752"/>
            <a:ext cx="7625749" cy="338554"/>
          </a:xfrm>
          <a:prstGeom prst="rect">
            <a:avLst/>
          </a:prstGeom>
        </p:spPr>
        <p:txBody>
          <a:bodyPr wrap="square">
            <a:spAutoFit/>
          </a:bodyPr>
          <a:lstStyle/>
          <a:p>
            <a:r>
              <a:rPr lang="pt-BR" sz="1600" b="1" dirty="0" smtClean="0"/>
              <a:t>2) </a:t>
            </a:r>
            <a:r>
              <a:rPr lang="pt-BR" sz="1600" b="1" dirty="0"/>
              <a:t>Desenvolver um plano para alavancar o processo de internacionalização.</a:t>
            </a:r>
          </a:p>
        </p:txBody>
      </p:sp>
      <p:sp>
        <p:nvSpPr>
          <p:cNvPr id="17" name="Rectangle 16"/>
          <p:cNvSpPr/>
          <p:nvPr/>
        </p:nvSpPr>
        <p:spPr>
          <a:xfrm>
            <a:off x="1212960" y="1772816"/>
            <a:ext cx="7597679" cy="307777"/>
          </a:xfrm>
          <a:prstGeom prst="rect">
            <a:avLst/>
          </a:prstGeom>
        </p:spPr>
        <p:txBody>
          <a:bodyPr wrap="square">
            <a:spAutoFit/>
          </a:bodyPr>
          <a:lstStyle/>
          <a:p>
            <a:r>
              <a:rPr lang="pt-BR" sz="1400" dirty="0" smtClean="0"/>
              <a:t>    Incluir a Comunidade Acadêmica no estabelecimento desse plano</a:t>
            </a:r>
            <a:endParaRPr lang="pt-BR" sz="1400" dirty="0"/>
          </a:p>
        </p:txBody>
      </p:sp>
      <p:sp>
        <p:nvSpPr>
          <p:cNvPr id="18" name="Rectangle 17"/>
          <p:cNvSpPr/>
          <p:nvPr/>
        </p:nvSpPr>
        <p:spPr>
          <a:xfrm>
            <a:off x="1222793" y="2257466"/>
            <a:ext cx="7597679" cy="523220"/>
          </a:xfrm>
          <a:prstGeom prst="rect">
            <a:avLst/>
          </a:prstGeom>
        </p:spPr>
        <p:txBody>
          <a:bodyPr wrap="square">
            <a:spAutoFit/>
          </a:bodyPr>
          <a:lstStyle/>
          <a:p>
            <a:r>
              <a:rPr lang="pt-BR" sz="1400" dirty="0" smtClean="0"/>
              <a:t>    Estimular e participar de ações voltadas ao desenvolvimento da internacionalização de iniciativa da comunidade universitária</a:t>
            </a:r>
            <a:endParaRPr lang="pt-BR" sz="1400" dirty="0"/>
          </a:p>
        </p:txBody>
      </p:sp>
      <p:sp>
        <p:nvSpPr>
          <p:cNvPr id="8" name="Rectangle 7"/>
          <p:cNvSpPr/>
          <p:nvPr/>
        </p:nvSpPr>
        <p:spPr>
          <a:xfrm>
            <a:off x="4431532" y="3618346"/>
            <a:ext cx="4572000" cy="584775"/>
          </a:xfrm>
          <a:prstGeom prst="rect">
            <a:avLst/>
          </a:prstGeom>
        </p:spPr>
        <p:txBody>
          <a:bodyPr>
            <a:spAutoFit/>
          </a:bodyPr>
          <a:lstStyle/>
          <a:p>
            <a:pPr algn="ctr"/>
            <a:r>
              <a:rPr lang="pt-BR" sz="1600" b="1" dirty="0"/>
              <a:t>Internacionalização, cidadania e direitos humanos</a:t>
            </a:r>
          </a:p>
        </p:txBody>
      </p:sp>
      <p:sp>
        <p:nvSpPr>
          <p:cNvPr id="9" name="Rectangle 8"/>
          <p:cNvSpPr/>
          <p:nvPr/>
        </p:nvSpPr>
        <p:spPr>
          <a:xfrm>
            <a:off x="4389845" y="4203121"/>
            <a:ext cx="4572000" cy="1815882"/>
          </a:xfrm>
          <a:prstGeom prst="rect">
            <a:avLst/>
          </a:prstGeom>
        </p:spPr>
        <p:txBody>
          <a:bodyPr>
            <a:spAutoFit/>
          </a:bodyPr>
          <a:lstStyle/>
          <a:p>
            <a:pPr algn="ctr"/>
            <a:r>
              <a:rPr lang="pt-BR" sz="1400" dirty="0" smtClean="0"/>
              <a:t>Por meio da </a:t>
            </a:r>
            <a:r>
              <a:rPr lang="pt-BR" sz="1400" dirty="0"/>
              <a:t>mobilização de docentes do departamento de Serviço Social. </a:t>
            </a:r>
            <a:r>
              <a:rPr lang="pt-BR" sz="1400" dirty="0" smtClean="0"/>
              <a:t>o </a:t>
            </a:r>
            <a:r>
              <a:rPr lang="pt-BR" sz="1400" dirty="0"/>
              <a:t>projeto conta com uma equipe interdisciplinar a fim de acolher e atender os acadêmicos internacionais da UEPG. Além dessa atividade, a equipe desenvolve pesquisas e ações referentes ao direito de migrar buscando levar a comunidade de migrantes de Ponta Grossa à dimensão de cidadania global.</a:t>
            </a:r>
          </a:p>
        </p:txBody>
      </p:sp>
      <p:pic>
        <p:nvPicPr>
          <p:cNvPr id="10" name="Picture 9"/>
          <p:cNvPicPr>
            <a:picLocks noChangeAspect="1"/>
          </p:cNvPicPr>
          <p:nvPr/>
        </p:nvPicPr>
        <p:blipFill>
          <a:blip r:embed="rId6"/>
          <a:stretch>
            <a:fillRect/>
          </a:stretch>
        </p:blipFill>
        <p:spPr>
          <a:xfrm>
            <a:off x="2388841" y="3021909"/>
            <a:ext cx="1959317" cy="2349301"/>
          </a:xfrm>
          <a:prstGeom prst="rect">
            <a:avLst/>
          </a:prstGeom>
        </p:spPr>
      </p:pic>
      <p:pic>
        <p:nvPicPr>
          <p:cNvPr id="11" name="Picture 10"/>
          <p:cNvPicPr>
            <a:picLocks noChangeAspect="1"/>
          </p:cNvPicPr>
          <p:nvPr/>
        </p:nvPicPr>
        <p:blipFill>
          <a:blip r:embed="rId7"/>
          <a:stretch>
            <a:fillRect/>
          </a:stretch>
        </p:blipFill>
        <p:spPr>
          <a:xfrm>
            <a:off x="102841" y="4755183"/>
            <a:ext cx="2286000" cy="1714500"/>
          </a:xfrm>
          <a:prstGeom prst="rect">
            <a:avLst/>
          </a:prstGeom>
        </p:spPr>
      </p:pic>
      <p:sp>
        <p:nvSpPr>
          <p:cNvPr id="12" name="Rectangle 11"/>
          <p:cNvSpPr/>
          <p:nvPr/>
        </p:nvSpPr>
        <p:spPr>
          <a:xfrm>
            <a:off x="2991226" y="5861201"/>
            <a:ext cx="646331" cy="369332"/>
          </a:xfrm>
          <a:prstGeom prst="rect">
            <a:avLst/>
          </a:prstGeom>
        </p:spPr>
        <p:txBody>
          <a:bodyPr wrap="none">
            <a:spAutoFit/>
          </a:bodyPr>
          <a:lstStyle/>
          <a:p>
            <a:r>
              <a:rPr lang="pt-BR" b="1" dirty="0" smtClean="0">
                <a:solidFill>
                  <a:srgbClr val="002060"/>
                </a:solidFill>
                <a:effectLst>
                  <a:outerShdw blurRad="38100" dist="38100" dir="2700000" algn="tl">
                    <a:srgbClr val="000000">
                      <a:alpha val="43137"/>
                    </a:srgbClr>
                  </a:outerShdw>
                </a:effectLst>
              </a:rPr>
              <a:t>USF</a:t>
            </a:r>
            <a:endParaRPr lang="pt-BR"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2981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49" y="28249"/>
            <a:ext cx="44751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Shape 3"/>
          <p:cNvSpPr txBox="1"/>
          <p:nvPr/>
        </p:nvSpPr>
        <p:spPr>
          <a:xfrm>
            <a:off x="279720" y="6521445"/>
            <a:ext cx="8530920" cy="336555"/>
          </a:xfrm>
          <a:prstGeom prst="rect">
            <a:avLst/>
          </a:prstGeom>
        </p:spPr>
        <p:txBody>
          <a:bodyPr lIns="67500" tIns="33750" rIns="67500" bIns="33750"/>
          <a:lstStyle/>
          <a:p>
            <a:pPr algn="ctr">
              <a:lnSpc>
                <a:spcPct val="100000"/>
              </a:lnSpc>
            </a:pPr>
            <a:r>
              <a:rPr lang="pt-BR" sz="1100" b="1" dirty="0">
                <a:solidFill>
                  <a:srgbClr val="44546A"/>
                </a:solidFill>
                <a:effectLst>
                  <a:outerShdw blurRad="38100" dist="38100" dir="2700000" algn="tl">
                    <a:srgbClr val="000000">
                      <a:alpha val="43137"/>
                    </a:srgbClr>
                  </a:outerShdw>
                </a:effectLst>
                <a:latin typeface="Calibri"/>
              </a:rPr>
              <a:t>Escritório para Assuntos Internacionais da Universidade Estadual de Ponta </a:t>
            </a:r>
            <a:r>
              <a:rPr lang="pt-BR" sz="1100" b="1" dirty="0" smtClean="0">
                <a:solidFill>
                  <a:srgbClr val="44546A"/>
                </a:solidFill>
                <a:effectLst>
                  <a:outerShdw blurRad="38100" dist="38100" dir="2700000" algn="tl">
                    <a:srgbClr val="000000">
                      <a:alpha val="43137"/>
                    </a:srgbClr>
                  </a:outerShdw>
                </a:effectLst>
                <a:latin typeface="Calibri"/>
              </a:rPr>
              <a:t>Grossa - ERI/UEPG </a:t>
            </a:r>
            <a:endParaRPr sz="1100" b="1" dirty="0">
              <a:effectLst>
                <a:outerShdw blurRad="38100" dist="38100" dir="2700000" algn="tl">
                  <a:srgbClr val="000000">
                    <a:alpha val="43137"/>
                  </a:srgbClr>
                </a:outerShdw>
              </a:effectLst>
            </a:endParaRPr>
          </a:p>
        </p:txBody>
      </p:sp>
      <p:sp>
        <p:nvSpPr>
          <p:cNvPr id="7" name="Rectangle 6"/>
          <p:cNvSpPr/>
          <p:nvPr/>
        </p:nvSpPr>
        <p:spPr>
          <a:xfrm>
            <a:off x="618658" y="1196752"/>
            <a:ext cx="7625749" cy="338554"/>
          </a:xfrm>
          <a:prstGeom prst="rect">
            <a:avLst/>
          </a:prstGeom>
        </p:spPr>
        <p:txBody>
          <a:bodyPr wrap="square">
            <a:spAutoFit/>
          </a:bodyPr>
          <a:lstStyle/>
          <a:p>
            <a:r>
              <a:rPr lang="pt-BR" sz="1600" b="1" dirty="0" smtClean="0"/>
              <a:t>3) </a:t>
            </a:r>
            <a:r>
              <a:rPr lang="pt-BR" sz="1600" b="1" dirty="0"/>
              <a:t>Institucionalizar o processo de internacionalização.</a:t>
            </a:r>
          </a:p>
        </p:txBody>
      </p:sp>
      <p:sp>
        <p:nvSpPr>
          <p:cNvPr id="17" name="Rectangle 16"/>
          <p:cNvSpPr/>
          <p:nvPr/>
        </p:nvSpPr>
        <p:spPr>
          <a:xfrm>
            <a:off x="1212960" y="2060848"/>
            <a:ext cx="7597679" cy="307777"/>
          </a:xfrm>
          <a:prstGeom prst="rect">
            <a:avLst/>
          </a:prstGeom>
        </p:spPr>
        <p:txBody>
          <a:bodyPr wrap="square">
            <a:spAutoFit/>
          </a:bodyPr>
          <a:lstStyle/>
          <a:p>
            <a:r>
              <a:rPr lang="pt-BR" sz="1400" dirty="0" smtClean="0"/>
              <a:t>    Definição da Política Linguística da Instituição</a:t>
            </a:r>
            <a:endParaRPr lang="pt-BR" sz="1400" dirty="0"/>
          </a:p>
        </p:txBody>
      </p:sp>
      <p:sp>
        <p:nvSpPr>
          <p:cNvPr id="18" name="Rectangle 17"/>
          <p:cNvSpPr/>
          <p:nvPr/>
        </p:nvSpPr>
        <p:spPr>
          <a:xfrm>
            <a:off x="1222793" y="2545498"/>
            <a:ext cx="7597679" cy="307777"/>
          </a:xfrm>
          <a:prstGeom prst="rect">
            <a:avLst/>
          </a:prstGeom>
        </p:spPr>
        <p:txBody>
          <a:bodyPr wrap="square">
            <a:spAutoFit/>
          </a:bodyPr>
          <a:lstStyle/>
          <a:p>
            <a:r>
              <a:rPr lang="pt-BR" sz="1400" dirty="0" smtClean="0"/>
              <a:t>    Definição da Política de Internacionalização</a:t>
            </a:r>
            <a:endParaRPr lang="pt-BR" sz="1400" dirty="0"/>
          </a:p>
        </p:txBody>
      </p:sp>
      <p:sp>
        <p:nvSpPr>
          <p:cNvPr id="12" name="Rectangle 11"/>
          <p:cNvSpPr/>
          <p:nvPr/>
        </p:nvSpPr>
        <p:spPr>
          <a:xfrm>
            <a:off x="1222793" y="3049215"/>
            <a:ext cx="7597679" cy="307777"/>
          </a:xfrm>
          <a:prstGeom prst="rect">
            <a:avLst/>
          </a:prstGeom>
        </p:spPr>
        <p:txBody>
          <a:bodyPr wrap="square">
            <a:spAutoFit/>
          </a:bodyPr>
          <a:lstStyle/>
          <a:p>
            <a:r>
              <a:rPr lang="pt-BR" sz="1400" dirty="0" smtClean="0"/>
              <a:t>    Reformulação do regimento do ERI/UEPG</a:t>
            </a:r>
            <a:endParaRPr lang="pt-BR" sz="1400" dirty="0"/>
          </a:p>
        </p:txBody>
      </p:sp>
      <p:sp>
        <p:nvSpPr>
          <p:cNvPr id="9" name="Rectangle 8"/>
          <p:cNvSpPr/>
          <p:nvPr/>
        </p:nvSpPr>
        <p:spPr>
          <a:xfrm>
            <a:off x="1222793" y="3481263"/>
            <a:ext cx="7597679" cy="523220"/>
          </a:xfrm>
          <a:prstGeom prst="rect">
            <a:avLst/>
          </a:prstGeom>
        </p:spPr>
        <p:txBody>
          <a:bodyPr wrap="square">
            <a:spAutoFit/>
          </a:bodyPr>
          <a:lstStyle/>
          <a:p>
            <a:r>
              <a:rPr lang="pt-BR" sz="1400" dirty="0" smtClean="0"/>
              <a:t>    Resistência dos Pesquisadores em Institucionalizar suas Parcerias Estabelecidas Individualmente.</a:t>
            </a:r>
            <a:endParaRPr lang="pt-BR" sz="1400" dirty="0"/>
          </a:p>
        </p:txBody>
      </p:sp>
    </p:spTree>
    <p:extLst>
      <p:ext uri="{BB962C8B-B14F-4D97-AF65-F5344CB8AC3E}">
        <p14:creationId xmlns:p14="http://schemas.microsoft.com/office/powerpoint/2010/main" val="5739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49" y="28249"/>
            <a:ext cx="44751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Shape 3"/>
          <p:cNvSpPr txBox="1"/>
          <p:nvPr/>
        </p:nvSpPr>
        <p:spPr>
          <a:xfrm>
            <a:off x="279720" y="6521445"/>
            <a:ext cx="8530920" cy="336555"/>
          </a:xfrm>
          <a:prstGeom prst="rect">
            <a:avLst/>
          </a:prstGeom>
        </p:spPr>
        <p:txBody>
          <a:bodyPr lIns="67500" tIns="33750" rIns="67500" bIns="33750"/>
          <a:lstStyle/>
          <a:p>
            <a:pPr algn="ctr">
              <a:lnSpc>
                <a:spcPct val="100000"/>
              </a:lnSpc>
            </a:pPr>
            <a:r>
              <a:rPr lang="pt-BR" sz="1100" b="1" dirty="0">
                <a:solidFill>
                  <a:srgbClr val="44546A"/>
                </a:solidFill>
                <a:effectLst>
                  <a:outerShdw blurRad="38100" dist="38100" dir="2700000" algn="tl">
                    <a:srgbClr val="000000">
                      <a:alpha val="43137"/>
                    </a:srgbClr>
                  </a:outerShdw>
                </a:effectLst>
                <a:latin typeface="Calibri"/>
              </a:rPr>
              <a:t>Escritório para Assuntos Internacionais da Universidade Estadual de Ponta </a:t>
            </a:r>
            <a:r>
              <a:rPr lang="pt-BR" sz="1100" b="1" dirty="0" smtClean="0">
                <a:solidFill>
                  <a:srgbClr val="44546A"/>
                </a:solidFill>
                <a:effectLst>
                  <a:outerShdw blurRad="38100" dist="38100" dir="2700000" algn="tl">
                    <a:srgbClr val="000000">
                      <a:alpha val="43137"/>
                    </a:srgbClr>
                  </a:outerShdw>
                </a:effectLst>
                <a:latin typeface="Calibri"/>
              </a:rPr>
              <a:t>Grossa - ERI/UEPG </a:t>
            </a:r>
            <a:endParaRPr sz="1100" b="1" dirty="0">
              <a:effectLst>
                <a:outerShdw blurRad="38100" dist="38100" dir="2700000" algn="tl">
                  <a:srgbClr val="000000">
                    <a:alpha val="43137"/>
                  </a:srgbClr>
                </a:outerShdw>
              </a:effectLst>
            </a:endParaRPr>
          </a:p>
        </p:txBody>
      </p:sp>
      <p:sp>
        <p:nvSpPr>
          <p:cNvPr id="7" name="Rectangle 6"/>
          <p:cNvSpPr/>
          <p:nvPr/>
        </p:nvSpPr>
        <p:spPr>
          <a:xfrm>
            <a:off x="618658" y="1196752"/>
            <a:ext cx="7625749" cy="338554"/>
          </a:xfrm>
          <a:prstGeom prst="rect">
            <a:avLst/>
          </a:prstGeom>
        </p:spPr>
        <p:txBody>
          <a:bodyPr wrap="square">
            <a:spAutoFit/>
          </a:bodyPr>
          <a:lstStyle/>
          <a:p>
            <a:r>
              <a:rPr lang="pt-BR" sz="1600" b="1" dirty="0" smtClean="0"/>
              <a:t>4) </a:t>
            </a:r>
            <a:r>
              <a:rPr lang="pt-BR" sz="1600" b="1" dirty="0"/>
              <a:t>Criar uma estrutura adequada para o processo de internacionalização.</a:t>
            </a:r>
          </a:p>
        </p:txBody>
      </p:sp>
      <p:sp>
        <p:nvSpPr>
          <p:cNvPr id="17" name="Rectangle 16"/>
          <p:cNvSpPr/>
          <p:nvPr/>
        </p:nvSpPr>
        <p:spPr>
          <a:xfrm>
            <a:off x="1212960" y="2060848"/>
            <a:ext cx="7597679" cy="307777"/>
          </a:xfrm>
          <a:prstGeom prst="rect">
            <a:avLst/>
          </a:prstGeom>
        </p:spPr>
        <p:txBody>
          <a:bodyPr wrap="square">
            <a:spAutoFit/>
          </a:bodyPr>
          <a:lstStyle/>
          <a:p>
            <a:r>
              <a:rPr lang="pt-BR" sz="1400" dirty="0" smtClean="0"/>
              <a:t>    Programa de Reestruturação dos </a:t>
            </a:r>
            <a:r>
              <a:rPr lang="pt-BR" sz="1400" dirty="0" err="1" smtClean="0"/>
              <a:t>ERI’s</a:t>
            </a:r>
            <a:r>
              <a:rPr lang="pt-BR" sz="1400" dirty="0" smtClean="0"/>
              <a:t> IES-PR </a:t>
            </a:r>
            <a:endParaRPr lang="pt-BR" sz="1400" dirty="0"/>
          </a:p>
        </p:txBody>
      </p:sp>
      <p:pic>
        <p:nvPicPr>
          <p:cNvPr id="2" name="Picture 1"/>
          <p:cNvPicPr>
            <a:picLocks noChangeAspect="1"/>
          </p:cNvPicPr>
          <p:nvPr/>
        </p:nvPicPr>
        <p:blipFill>
          <a:blip r:embed="rId6"/>
          <a:stretch>
            <a:fillRect/>
          </a:stretch>
        </p:blipFill>
        <p:spPr>
          <a:xfrm>
            <a:off x="467544" y="2616353"/>
            <a:ext cx="2295525" cy="1990725"/>
          </a:xfrm>
          <a:prstGeom prst="rect">
            <a:avLst/>
          </a:prstGeom>
        </p:spPr>
      </p:pic>
      <p:pic>
        <p:nvPicPr>
          <p:cNvPr id="6" name="Picture 5"/>
          <p:cNvPicPr>
            <a:picLocks noChangeAspect="1"/>
          </p:cNvPicPr>
          <p:nvPr/>
        </p:nvPicPr>
        <p:blipFill>
          <a:blip r:embed="rId7"/>
          <a:stretch>
            <a:fillRect/>
          </a:stretch>
        </p:blipFill>
        <p:spPr>
          <a:xfrm>
            <a:off x="3203848" y="3675440"/>
            <a:ext cx="2143125" cy="2143125"/>
          </a:xfrm>
          <a:prstGeom prst="rect">
            <a:avLst/>
          </a:prstGeom>
        </p:spPr>
      </p:pic>
      <p:pic>
        <p:nvPicPr>
          <p:cNvPr id="8" name="Picture 7"/>
          <p:cNvPicPr>
            <a:picLocks noChangeAspect="1"/>
          </p:cNvPicPr>
          <p:nvPr/>
        </p:nvPicPr>
        <p:blipFill>
          <a:blip r:embed="rId8"/>
          <a:stretch>
            <a:fillRect/>
          </a:stretch>
        </p:blipFill>
        <p:spPr>
          <a:xfrm>
            <a:off x="6140866" y="4704524"/>
            <a:ext cx="2676525" cy="1704975"/>
          </a:xfrm>
          <a:prstGeom prst="rect">
            <a:avLst/>
          </a:prstGeom>
        </p:spPr>
      </p:pic>
    </p:spTree>
    <p:extLst>
      <p:ext uri="{BB962C8B-B14F-4D97-AF65-F5344CB8AC3E}">
        <p14:creationId xmlns:p14="http://schemas.microsoft.com/office/powerpoint/2010/main" val="2565546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4000" t="41000" r="13000" b="26000"/>
          </a:stretch>
        </a:blipFill>
        <a:effectLst/>
      </p:bgPr>
    </p:bg>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l="-12759" r="-9204"/>
          <a:stretch>
            <a:fillRect/>
          </a:stretch>
        </p:blipFill>
        <p:spPr bwMode="auto">
          <a:xfrm>
            <a:off x="0" y="0"/>
            <a:ext cx="1242784" cy="8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49" y="28249"/>
            <a:ext cx="44751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Shape 3"/>
          <p:cNvSpPr txBox="1"/>
          <p:nvPr/>
        </p:nvSpPr>
        <p:spPr>
          <a:xfrm>
            <a:off x="279720" y="6521445"/>
            <a:ext cx="8530920" cy="336555"/>
          </a:xfrm>
          <a:prstGeom prst="rect">
            <a:avLst/>
          </a:prstGeom>
        </p:spPr>
        <p:txBody>
          <a:bodyPr lIns="67500" tIns="33750" rIns="67500" bIns="33750"/>
          <a:lstStyle/>
          <a:p>
            <a:pPr algn="ctr">
              <a:lnSpc>
                <a:spcPct val="100000"/>
              </a:lnSpc>
            </a:pPr>
            <a:r>
              <a:rPr lang="pt-BR" sz="1100" b="1" dirty="0">
                <a:solidFill>
                  <a:srgbClr val="44546A"/>
                </a:solidFill>
                <a:effectLst>
                  <a:outerShdw blurRad="38100" dist="38100" dir="2700000" algn="tl">
                    <a:srgbClr val="000000">
                      <a:alpha val="43137"/>
                    </a:srgbClr>
                  </a:outerShdw>
                </a:effectLst>
                <a:latin typeface="Calibri"/>
              </a:rPr>
              <a:t>Escritório para Assuntos Internacionais da Universidade Estadual de Ponta </a:t>
            </a:r>
            <a:r>
              <a:rPr lang="pt-BR" sz="1100" b="1" dirty="0" smtClean="0">
                <a:solidFill>
                  <a:srgbClr val="44546A"/>
                </a:solidFill>
                <a:effectLst>
                  <a:outerShdw blurRad="38100" dist="38100" dir="2700000" algn="tl">
                    <a:srgbClr val="000000">
                      <a:alpha val="43137"/>
                    </a:srgbClr>
                  </a:outerShdw>
                </a:effectLst>
                <a:latin typeface="Calibri"/>
              </a:rPr>
              <a:t>Grossa - ERI/UEPG </a:t>
            </a:r>
            <a:endParaRPr sz="1100" b="1" dirty="0">
              <a:effectLst>
                <a:outerShdw blurRad="38100" dist="38100" dir="2700000" algn="tl">
                  <a:srgbClr val="000000">
                    <a:alpha val="43137"/>
                  </a:srgbClr>
                </a:outerShdw>
              </a:effectLst>
            </a:endParaRPr>
          </a:p>
        </p:txBody>
      </p:sp>
      <p:sp>
        <p:nvSpPr>
          <p:cNvPr id="7" name="Rectangle 6"/>
          <p:cNvSpPr/>
          <p:nvPr/>
        </p:nvSpPr>
        <p:spPr>
          <a:xfrm>
            <a:off x="618658" y="1196752"/>
            <a:ext cx="8417837" cy="584775"/>
          </a:xfrm>
          <a:prstGeom prst="rect">
            <a:avLst/>
          </a:prstGeom>
        </p:spPr>
        <p:txBody>
          <a:bodyPr wrap="square">
            <a:spAutoFit/>
          </a:bodyPr>
          <a:lstStyle/>
          <a:p>
            <a:r>
              <a:rPr lang="pt-BR" sz="1600" b="1" dirty="0"/>
              <a:t>5</a:t>
            </a:r>
            <a:r>
              <a:rPr lang="pt-BR" sz="1600" b="1" dirty="0" smtClean="0"/>
              <a:t>) </a:t>
            </a:r>
            <a:r>
              <a:rPr lang="pt-BR" sz="1600" b="1" dirty="0"/>
              <a:t>Criar uma relação próxima entre as metas de internacionalização, a missão institucional e seus objetivos, com relação ao ensino, pesquisa e extensão.</a:t>
            </a:r>
          </a:p>
        </p:txBody>
      </p:sp>
      <p:sp>
        <p:nvSpPr>
          <p:cNvPr id="11" name="Rectangle 10"/>
          <p:cNvSpPr/>
          <p:nvPr/>
        </p:nvSpPr>
        <p:spPr>
          <a:xfrm>
            <a:off x="618658" y="2628201"/>
            <a:ext cx="8417837" cy="584775"/>
          </a:xfrm>
          <a:prstGeom prst="rect">
            <a:avLst/>
          </a:prstGeom>
        </p:spPr>
        <p:txBody>
          <a:bodyPr wrap="square">
            <a:spAutoFit/>
          </a:bodyPr>
          <a:lstStyle/>
          <a:p>
            <a:r>
              <a:rPr lang="pt-BR" sz="1600" b="1" dirty="0" smtClean="0"/>
              <a:t>6) Integrar </a:t>
            </a:r>
            <a:r>
              <a:rPr lang="pt-BR" sz="1600" b="1" dirty="0"/>
              <a:t>a dimensão internacional no desenvolvimento de projetos das unidades e dos departamentos da instituição.</a:t>
            </a:r>
          </a:p>
        </p:txBody>
      </p:sp>
    </p:spTree>
    <p:extLst>
      <p:ext uri="{BB962C8B-B14F-4D97-AF65-F5344CB8AC3E}">
        <p14:creationId xmlns:p14="http://schemas.microsoft.com/office/powerpoint/2010/main" val="1702255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cão Envidraçado">
  <a:themeElements>
    <a:clrScheme name="Escala de Cinz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1924</TotalTime>
  <Words>1889</Words>
  <Application>Microsoft Office PowerPoint</Application>
  <PresentationFormat>On-screen Show (4:3)</PresentationFormat>
  <Paragraphs>228</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Schoolbook</vt:lpstr>
      <vt:lpstr>Wingdings</vt:lpstr>
      <vt:lpstr>Wingdings 2</vt:lpstr>
      <vt:lpstr>Balcão Envidraçado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uepg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Dequim</dc:creator>
  <cp:lastModifiedBy>Jarem</cp:lastModifiedBy>
  <cp:revision>87</cp:revision>
  <dcterms:created xsi:type="dcterms:W3CDTF">2015-11-10T10:14:39Z</dcterms:created>
  <dcterms:modified xsi:type="dcterms:W3CDTF">2017-10-05T12:20:47Z</dcterms:modified>
</cp:coreProperties>
</file>